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5" r:id="rId2"/>
    <p:sldId id="323" r:id="rId3"/>
    <p:sldId id="325" r:id="rId4"/>
    <p:sldId id="300" r:id="rId5"/>
    <p:sldId id="326" r:id="rId6"/>
    <p:sldId id="285" r:id="rId7"/>
    <p:sldId id="286" r:id="rId8"/>
    <p:sldId id="331" r:id="rId9"/>
    <p:sldId id="318" r:id="rId10"/>
    <p:sldId id="334" r:id="rId11"/>
    <p:sldId id="332" r:id="rId12"/>
    <p:sldId id="333" r:id="rId13"/>
    <p:sldId id="335" r:id="rId14"/>
    <p:sldId id="339" r:id="rId15"/>
    <p:sldId id="338" r:id="rId16"/>
    <p:sldId id="337" r:id="rId17"/>
    <p:sldId id="336" r:id="rId18"/>
    <p:sldId id="311" r:id="rId19"/>
    <p:sldId id="341" r:id="rId20"/>
    <p:sldId id="276" r:id="rId21"/>
    <p:sldId id="277" r:id="rId22"/>
    <p:sldId id="327" r:id="rId23"/>
    <p:sldId id="328" r:id="rId24"/>
    <p:sldId id="329" r:id="rId25"/>
    <p:sldId id="330" r:id="rId26"/>
    <p:sldId id="340" r:id="rId27"/>
    <p:sldId id="259" r:id="rId28"/>
    <p:sldId id="302" r:id="rId29"/>
    <p:sldId id="301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7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5" autoAdjust="0"/>
    <p:restoredTop sz="94660"/>
  </p:normalViewPr>
  <p:slideViewPr>
    <p:cSldViewPr>
      <p:cViewPr varScale="1">
        <p:scale>
          <a:sx n="143" d="100"/>
          <a:sy n="143" d="100"/>
        </p:scale>
        <p:origin x="75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C1ED45-A636-479F-B554-A5BEA664DE14}" type="doc">
      <dgm:prSet loTypeId="urn:microsoft.com/office/officeart/2005/8/layout/hProcess10#4" loCatId="pictur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543B38A-E5BF-4F48-B094-1F96EC672A35}">
      <dgm:prSet phldrT="[Текст]"/>
      <dgm:spPr/>
      <dgm:t>
        <a:bodyPr/>
        <a:lstStyle/>
        <a:p>
          <a:pPr algn="l"/>
          <a:r>
            <a:rPr lang="ru-RU" b="1" dirty="0"/>
            <a:t>5 учебных корпусов</a:t>
          </a:r>
        </a:p>
        <a:p>
          <a:pPr algn="l"/>
          <a:endParaRPr lang="ru-RU" b="1" dirty="0"/>
        </a:p>
        <a:p>
          <a:pPr algn="l"/>
          <a:r>
            <a:rPr lang="ru-RU" b="1" dirty="0"/>
            <a:t>2 благоустроенных общежития</a:t>
          </a:r>
        </a:p>
      </dgm:t>
    </dgm:pt>
    <dgm:pt modelId="{F8B7FC76-9DE1-4C8F-8F5E-7F75E75D86CA}" type="parTrans" cxnId="{F556770E-21E2-40F1-970C-33EB7D35FF14}">
      <dgm:prSet/>
      <dgm:spPr/>
      <dgm:t>
        <a:bodyPr/>
        <a:lstStyle/>
        <a:p>
          <a:endParaRPr lang="ru-RU"/>
        </a:p>
      </dgm:t>
    </dgm:pt>
    <dgm:pt modelId="{4D3AD26C-C9C9-44E5-892E-F6D2814CF25E}" type="sibTrans" cxnId="{F556770E-21E2-40F1-970C-33EB7D35FF14}">
      <dgm:prSet/>
      <dgm:spPr/>
      <dgm:t>
        <a:bodyPr/>
        <a:lstStyle/>
        <a:p>
          <a:endParaRPr lang="ru-RU"/>
        </a:p>
      </dgm:t>
    </dgm:pt>
    <dgm:pt modelId="{29BE1B7E-DBFC-4363-A6AE-75AA14219688}">
      <dgm:prSet phldrT="[Текст]" custT="1"/>
      <dgm:spPr/>
      <dgm:t>
        <a:bodyPr/>
        <a:lstStyle/>
        <a:p>
          <a:pPr algn="l"/>
          <a:r>
            <a:rPr lang="ru-RU" sz="1600" b="1" dirty="0"/>
            <a:t>Легкоатлетический манеж</a:t>
          </a:r>
        </a:p>
        <a:p>
          <a:pPr algn="l"/>
          <a:endParaRPr lang="ru-RU" sz="1600" b="1" dirty="0"/>
        </a:p>
        <a:p>
          <a:pPr algn="l"/>
          <a:r>
            <a:rPr lang="ru-RU" sz="1600" b="1" dirty="0"/>
            <a:t>Спортивные залы</a:t>
          </a:r>
        </a:p>
        <a:p>
          <a:pPr algn="l"/>
          <a:endParaRPr lang="ru-RU" sz="1600" b="1" dirty="0"/>
        </a:p>
        <a:p>
          <a:pPr algn="l"/>
          <a:r>
            <a:rPr lang="ru-RU" sz="1600" b="1" dirty="0"/>
            <a:t>Танцевальный зал</a:t>
          </a:r>
        </a:p>
      </dgm:t>
    </dgm:pt>
    <dgm:pt modelId="{39BFB0C2-1D3D-4492-A611-7A604E85EA59}" type="sibTrans" cxnId="{BACC2900-AA8C-4027-B616-C2E38989B020}">
      <dgm:prSet/>
      <dgm:spPr/>
      <dgm:t>
        <a:bodyPr/>
        <a:lstStyle/>
        <a:p>
          <a:endParaRPr lang="ru-RU"/>
        </a:p>
      </dgm:t>
    </dgm:pt>
    <dgm:pt modelId="{7CCDFEAA-9047-4B47-9649-98026C2EF1AE}" type="parTrans" cxnId="{BACC2900-AA8C-4027-B616-C2E38989B020}">
      <dgm:prSet/>
      <dgm:spPr/>
      <dgm:t>
        <a:bodyPr/>
        <a:lstStyle/>
        <a:p>
          <a:endParaRPr lang="ru-RU"/>
        </a:p>
      </dgm:t>
    </dgm:pt>
    <dgm:pt modelId="{37AC2A27-6298-4F9C-A770-232CA2610BF9}">
      <dgm:prSet phldrT="[Текст]" custT="1"/>
      <dgm:spPr/>
      <dgm:t>
        <a:bodyPr/>
        <a:lstStyle/>
        <a:p>
          <a:pPr algn="l"/>
          <a:r>
            <a:rPr lang="ru-RU" sz="1600" b="1" dirty="0" err="1"/>
            <a:t>Медиацентр</a:t>
          </a:r>
          <a:endParaRPr lang="ru-RU" sz="1600" b="1" dirty="0"/>
        </a:p>
        <a:p>
          <a:pPr algn="r"/>
          <a:r>
            <a:rPr lang="ru-RU" sz="1600" b="1" dirty="0"/>
            <a:t>Научные лаборатории</a:t>
          </a:r>
        </a:p>
        <a:p>
          <a:pPr algn="l"/>
          <a:r>
            <a:rPr lang="ru-RU" sz="1600" b="1" dirty="0"/>
            <a:t>Мастерские</a:t>
          </a:r>
        </a:p>
        <a:p>
          <a:pPr algn="r"/>
          <a:r>
            <a:rPr lang="ru-RU" sz="1600" b="1" dirty="0"/>
            <a:t>Планетарий</a:t>
          </a:r>
        </a:p>
        <a:p>
          <a:pPr algn="l"/>
          <a:r>
            <a:rPr lang="ru-RU" sz="1600" b="1" dirty="0"/>
            <a:t>Технопарк универсальных компетенций  </a:t>
          </a:r>
        </a:p>
      </dgm:t>
    </dgm:pt>
    <dgm:pt modelId="{E6B022B4-08A7-480C-BEBD-3026658370AC}" type="sibTrans" cxnId="{5F77939B-DD94-40B6-BA05-06787DE1F72D}">
      <dgm:prSet/>
      <dgm:spPr/>
      <dgm:t>
        <a:bodyPr/>
        <a:lstStyle/>
        <a:p>
          <a:endParaRPr lang="ru-RU"/>
        </a:p>
      </dgm:t>
    </dgm:pt>
    <dgm:pt modelId="{26A4F32B-ED80-49EB-8507-8E7B4C0903CA}" type="parTrans" cxnId="{5F77939B-DD94-40B6-BA05-06787DE1F72D}">
      <dgm:prSet/>
      <dgm:spPr/>
      <dgm:t>
        <a:bodyPr/>
        <a:lstStyle/>
        <a:p>
          <a:endParaRPr lang="ru-RU"/>
        </a:p>
      </dgm:t>
    </dgm:pt>
    <dgm:pt modelId="{C76E7DE8-D4CF-4F69-A3D0-2C62B30BFD67}" type="pres">
      <dgm:prSet presAssocID="{42C1ED45-A636-479F-B554-A5BEA664DE14}" presName="Name0" presStyleCnt="0">
        <dgm:presLayoutVars>
          <dgm:dir/>
          <dgm:resizeHandles val="exact"/>
        </dgm:presLayoutVars>
      </dgm:prSet>
      <dgm:spPr/>
    </dgm:pt>
    <dgm:pt modelId="{FDF31E75-4E3A-438E-B03C-56FD96B60A3C}" type="pres">
      <dgm:prSet presAssocID="{A543B38A-E5BF-4F48-B094-1F96EC672A35}" presName="composite" presStyleCnt="0"/>
      <dgm:spPr/>
    </dgm:pt>
    <dgm:pt modelId="{4179EF9A-7532-4805-B35A-A7CB77212192}" type="pres">
      <dgm:prSet presAssocID="{A543B38A-E5BF-4F48-B094-1F96EC672A35}" presName="imagSh" presStyleLbl="bgImgPlace1" presStyleIdx="0" presStyleCnt="3" custScaleX="149054" custLinFactNeighborX="-146" custLinFactNeighborY="-1449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3F437130-874A-4A5D-9B3D-5297CF25AB4E}" type="pres">
      <dgm:prSet presAssocID="{A543B38A-E5BF-4F48-B094-1F96EC672A35}" presName="txNode" presStyleLbl="node1" presStyleIdx="0" presStyleCnt="3" custScaleY="142407" custLinFactNeighborX="5879" custLinFactNeighborY="24558">
        <dgm:presLayoutVars>
          <dgm:bulletEnabled val="1"/>
        </dgm:presLayoutVars>
      </dgm:prSet>
      <dgm:spPr/>
    </dgm:pt>
    <dgm:pt modelId="{21A27748-6A05-40A6-A913-29CD974F458B}" type="pres">
      <dgm:prSet presAssocID="{4D3AD26C-C9C9-44E5-892E-F6D2814CF25E}" presName="sibTrans" presStyleLbl="sibTrans2D1" presStyleIdx="0" presStyleCnt="2" custScaleX="212831"/>
      <dgm:spPr/>
    </dgm:pt>
    <dgm:pt modelId="{179F3A61-6C41-426E-A485-F8B00EE43CC3}" type="pres">
      <dgm:prSet presAssocID="{4D3AD26C-C9C9-44E5-892E-F6D2814CF25E}" presName="connTx" presStyleLbl="sibTrans2D1" presStyleIdx="0" presStyleCnt="2"/>
      <dgm:spPr/>
    </dgm:pt>
    <dgm:pt modelId="{0851D8B4-8AB6-43ED-A676-97DEF7144C41}" type="pres">
      <dgm:prSet presAssocID="{29BE1B7E-DBFC-4363-A6AE-75AA14219688}" presName="composite" presStyleCnt="0"/>
      <dgm:spPr/>
    </dgm:pt>
    <dgm:pt modelId="{E2544642-8AC3-44DE-99AB-6E2843C52C7A}" type="pres">
      <dgm:prSet presAssocID="{29BE1B7E-DBFC-4363-A6AE-75AA14219688}" presName="imagSh" presStyleLbl="bgImgPlace1" presStyleIdx="1" presStyleCnt="3" custScaleX="116097" custLinFactNeighborX="4125" custLinFactNeighborY="-2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830F8DD-3FCC-4D73-8B9F-C5B668CC4A9A}" type="pres">
      <dgm:prSet presAssocID="{29BE1B7E-DBFC-4363-A6AE-75AA14219688}" presName="txNode" presStyleLbl="node1" presStyleIdx="1" presStyleCnt="3" custScaleX="111449" custScaleY="140613" custLinFactNeighborX="10171" custLinFactNeighborY="27105">
        <dgm:presLayoutVars>
          <dgm:bulletEnabled val="1"/>
        </dgm:presLayoutVars>
      </dgm:prSet>
      <dgm:spPr/>
    </dgm:pt>
    <dgm:pt modelId="{BCEB60F5-1847-4C09-9690-62CD242E79B8}" type="pres">
      <dgm:prSet presAssocID="{39BFB0C2-1D3D-4492-A611-7A604E85EA59}" presName="sibTrans" presStyleLbl="sibTrans2D1" presStyleIdx="1" presStyleCnt="2" custScaleX="199962"/>
      <dgm:spPr/>
    </dgm:pt>
    <dgm:pt modelId="{CD222850-FA2D-4001-94E4-EFE761AFB6F8}" type="pres">
      <dgm:prSet presAssocID="{39BFB0C2-1D3D-4492-A611-7A604E85EA59}" presName="connTx" presStyleLbl="sibTrans2D1" presStyleIdx="1" presStyleCnt="2"/>
      <dgm:spPr/>
    </dgm:pt>
    <dgm:pt modelId="{1D3A87F4-3213-42F9-8C79-60BD1F1AB5D4}" type="pres">
      <dgm:prSet presAssocID="{37AC2A27-6298-4F9C-A770-232CA2610BF9}" presName="composite" presStyleCnt="0"/>
      <dgm:spPr/>
    </dgm:pt>
    <dgm:pt modelId="{F753BAE5-AF56-4F28-AC3E-566FEFB00D24}" type="pres">
      <dgm:prSet presAssocID="{37AC2A27-6298-4F9C-A770-232CA2610BF9}" presName="imagSh" presStyleLbl="bgImgPlace1" presStyleIdx="2" presStyleCnt="3" custLinFactNeighborX="3758" custLinFactNeighborY="-2422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1E977A06-D826-4AAE-BB26-61B5E4481194}" type="pres">
      <dgm:prSet presAssocID="{37AC2A27-6298-4F9C-A770-232CA2610BF9}" presName="txNode" presStyleLbl="node1" presStyleIdx="2" presStyleCnt="3" custScaleY="134622" custLinFactNeighborX="-4736" custLinFactNeighborY="26504">
        <dgm:presLayoutVars>
          <dgm:bulletEnabled val="1"/>
        </dgm:presLayoutVars>
      </dgm:prSet>
      <dgm:spPr/>
    </dgm:pt>
  </dgm:ptLst>
  <dgm:cxnLst>
    <dgm:cxn modelId="{BACC2900-AA8C-4027-B616-C2E38989B020}" srcId="{42C1ED45-A636-479F-B554-A5BEA664DE14}" destId="{29BE1B7E-DBFC-4363-A6AE-75AA14219688}" srcOrd="1" destOrd="0" parTransId="{7CCDFEAA-9047-4B47-9649-98026C2EF1AE}" sibTransId="{39BFB0C2-1D3D-4492-A611-7A604E85EA59}"/>
    <dgm:cxn modelId="{EF928906-8839-4913-8DDD-AB5F519EC339}" type="presOf" srcId="{39BFB0C2-1D3D-4492-A611-7A604E85EA59}" destId="{BCEB60F5-1847-4C09-9690-62CD242E79B8}" srcOrd="0" destOrd="0" presId="urn:microsoft.com/office/officeart/2005/8/layout/hProcess10#4"/>
    <dgm:cxn modelId="{F556770E-21E2-40F1-970C-33EB7D35FF14}" srcId="{42C1ED45-A636-479F-B554-A5BEA664DE14}" destId="{A543B38A-E5BF-4F48-B094-1F96EC672A35}" srcOrd="0" destOrd="0" parTransId="{F8B7FC76-9DE1-4C8F-8F5E-7F75E75D86CA}" sibTransId="{4D3AD26C-C9C9-44E5-892E-F6D2814CF25E}"/>
    <dgm:cxn modelId="{B839511A-F9A6-4A21-89BD-A85EAA459223}" type="presOf" srcId="{37AC2A27-6298-4F9C-A770-232CA2610BF9}" destId="{1E977A06-D826-4AAE-BB26-61B5E4481194}" srcOrd="0" destOrd="0" presId="urn:microsoft.com/office/officeart/2005/8/layout/hProcess10#4"/>
    <dgm:cxn modelId="{3EBFE720-52A1-446B-8552-A8E1C14EF11D}" type="presOf" srcId="{29BE1B7E-DBFC-4363-A6AE-75AA14219688}" destId="{9830F8DD-3FCC-4D73-8B9F-C5B668CC4A9A}" srcOrd="0" destOrd="0" presId="urn:microsoft.com/office/officeart/2005/8/layout/hProcess10#4"/>
    <dgm:cxn modelId="{3B764146-4A04-49D0-A4BD-FB51E052588A}" type="presOf" srcId="{A543B38A-E5BF-4F48-B094-1F96EC672A35}" destId="{3F437130-874A-4A5D-9B3D-5297CF25AB4E}" srcOrd="0" destOrd="0" presId="urn:microsoft.com/office/officeart/2005/8/layout/hProcess10#4"/>
    <dgm:cxn modelId="{EF1B3179-82C5-47E8-89E0-C4D166F898EB}" type="presOf" srcId="{42C1ED45-A636-479F-B554-A5BEA664DE14}" destId="{C76E7DE8-D4CF-4F69-A3D0-2C62B30BFD67}" srcOrd="0" destOrd="0" presId="urn:microsoft.com/office/officeart/2005/8/layout/hProcess10#4"/>
    <dgm:cxn modelId="{5F77939B-DD94-40B6-BA05-06787DE1F72D}" srcId="{42C1ED45-A636-479F-B554-A5BEA664DE14}" destId="{37AC2A27-6298-4F9C-A770-232CA2610BF9}" srcOrd="2" destOrd="0" parTransId="{26A4F32B-ED80-49EB-8507-8E7B4C0903CA}" sibTransId="{E6B022B4-08A7-480C-BEBD-3026658370AC}"/>
    <dgm:cxn modelId="{8C24CEA4-0A0B-4C81-BE16-587BA829C173}" type="presOf" srcId="{4D3AD26C-C9C9-44E5-892E-F6D2814CF25E}" destId="{179F3A61-6C41-426E-A485-F8B00EE43CC3}" srcOrd="1" destOrd="0" presId="urn:microsoft.com/office/officeart/2005/8/layout/hProcess10#4"/>
    <dgm:cxn modelId="{7D5577B4-F9C6-48F5-9115-E0CC40644C65}" type="presOf" srcId="{39BFB0C2-1D3D-4492-A611-7A604E85EA59}" destId="{CD222850-FA2D-4001-94E4-EFE761AFB6F8}" srcOrd="1" destOrd="0" presId="urn:microsoft.com/office/officeart/2005/8/layout/hProcess10#4"/>
    <dgm:cxn modelId="{0F6F5CE9-32A4-4E91-9C78-B8742EC9BDC1}" type="presOf" srcId="{4D3AD26C-C9C9-44E5-892E-F6D2814CF25E}" destId="{21A27748-6A05-40A6-A913-29CD974F458B}" srcOrd="0" destOrd="0" presId="urn:microsoft.com/office/officeart/2005/8/layout/hProcess10#4"/>
    <dgm:cxn modelId="{17111BEC-5F63-4E76-800D-924D2878282C}" type="presParOf" srcId="{C76E7DE8-D4CF-4F69-A3D0-2C62B30BFD67}" destId="{FDF31E75-4E3A-438E-B03C-56FD96B60A3C}" srcOrd="0" destOrd="0" presId="urn:microsoft.com/office/officeart/2005/8/layout/hProcess10#4"/>
    <dgm:cxn modelId="{ECFD9C1F-0C3F-4961-924B-761AEAB88583}" type="presParOf" srcId="{FDF31E75-4E3A-438E-B03C-56FD96B60A3C}" destId="{4179EF9A-7532-4805-B35A-A7CB77212192}" srcOrd="0" destOrd="0" presId="urn:microsoft.com/office/officeart/2005/8/layout/hProcess10#4"/>
    <dgm:cxn modelId="{87B30866-4092-4852-A6E9-9E35CC2CC5C6}" type="presParOf" srcId="{FDF31E75-4E3A-438E-B03C-56FD96B60A3C}" destId="{3F437130-874A-4A5D-9B3D-5297CF25AB4E}" srcOrd="1" destOrd="0" presId="urn:microsoft.com/office/officeart/2005/8/layout/hProcess10#4"/>
    <dgm:cxn modelId="{4D61E8DD-46B7-4FBF-8938-6A1ABAE5A9D7}" type="presParOf" srcId="{C76E7DE8-D4CF-4F69-A3D0-2C62B30BFD67}" destId="{21A27748-6A05-40A6-A913-29CD974F458B}" srcOrd="1" destOrd="0" presId="urn:microsoft.com/office/officeart/2005/8/layout/hProcess10#4"/>
    <dgm:cxn modelId="{F8D86484-9EC7-4009-92CE-F0AB6ADF5E4B}" type="presParOf" srcId="{21A27748-6A05-40A6-A913-29CD974F458B}" destId="{179F3A61-6C41-426E-A485-F8B00EE43CC3}" srcOrd="0" destOrd="0" presId="urn:microsoft.com/office/officeart/2005/8/layout/hProcess10#4"/>
    <dgm:cxn modelId="{8F94E07E-2BEF-436B-BF21-8413A6DF32B3}" type="presParOf" srcId="{C76E7DE8-D4CF-4F69-A3D0-2C62B30BFD67}" destId="{0851D8B4-8AB6-43ED-A676-97DEF7144C41}" srcOrd="2" destOrd="0" presId="urn:microsoft.com/office/officeart/2005/8/layout/hProcess10#4"/>
    <dgm:cxn modelId="{B3D622CE-55D2-4A1D-8994-D883936EE3E2}" type="presParOf" srcId="{0851D8B4-8AB6-43ED-A676-97DEF7144C41}" destId="{E2544642-8AC3-44DE-99AB-6E2843C52C7A}" srcOrd="0" destOrd="0" presId="urn:microsoft.com/office/officeart/2005/8/layout/hProcess10#4"/>
    <dgm:cxn modelId="{DBB31448-4605-4982-9FE3-1EB99DE854B0}" type="presParOf" srcId="{0851D8B4-8AB6-43ED-A676-97DEF7144C41}" destId="{9830F8DD-3FCC-4D73-8B9F-C5B668CC4A9A}" srcOrd="1" destOrd="0" presId="urn:microsoft.com/office/officeart/2005/8/layout/hProcess10#4"/>
    <dgm:cxn modelId="{4DE8EDF3-76A9-4389-974E-3BC1329C7913}" type="presParOf" srcId="{C76E7DE8-D4CF-4F69-A3D0-2C62B30BFD67}" destId="{BCEB60F5-1847-4C09-9690-62CD242E79B8}" srcOrd="3" destOrd="0" presId="urn:microsoft.com/office/officeart/2005/8/layout/hProcess10#4"/>
    <dgm:cxn modelId="{2716BD47-E097-4D61-8E8D-AA67D6815C75}" type="presParOf" srcId="{BCEB60F5-1847-4C09-9690-62CD242E79B8}" destId="{CD222850-FA2D-4001-94E4-EFE761AFB6F8}" srcOrd="0" destOrd="0" presId="urn:microsoft.com/office/officeart/2005/8/layout/hProcess10#4"/>
    <dgm:cxn modelId="{260F0222-FA25-456A-B7FE-0E3FDFC687F9}" type="presParOf" srcId="{C76E7DE8-D4CF-4F69-A3D0-2C62B30BFD67}" destId="{1D3A87F4-3213-42F9-8C79-60BD1F1AB5D4}" srcOrd="4" destOrd="0" presId="urn:microsoft.com/office/officeart/2005/8/layout/hProcess10#4"/>
    <dgm:cxn modelId="{C224D75A-498C-47AC-9FB5-E5C8CBDBC9CB}" type="presParOf" srcId="{1D3A87F4-3213-42F9-8C79-60BD1F1AB5D4}" destId="{F753BAE5-AF56-4F28-AC3E-566FEFB00D24}" srcOrd="0" destOrd="0" presId="urn:microsoft.com/office/officeart/2005/8/layout/hProcess10#4"/>
    <dgm:cxn modelId="{43D74EE2-2EDF-40FF-B17E-447270A6E7CD}" type="presParOf" srcId="{1D3A87F4-3213-42F9-8C79-60BD1F1AB5D4}" destId="{1E977A06-D826-4AAE-BB26-61B5E4481194}" srcOrd="1" destOrd="0" presId="urn:microsoft.com/office/officeart/2005/8/layout/hProcess10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9EF9A-7532-4805-B35A-A7CB77212192}">
      <dsp:nvSpPr>
        <dsp:cNvPr id="0" name=""/>
        <dsp:cNvSpPr/>
      </dsp:nvSpPr>
      <dsp:spPr>
        <a:xfrm>
          <a:off x="0" y="731691"/>
          <a:ext cx="2609697" cy="17508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37130-874A-4A5D-9B3D-5297CF25AB4E}">
      <dsp:nvSpPr>
        <dsp:cNvPr id="0" name=""/>
        <dsp:cNvSpPr/>
      </dsp:nvSpPr>
      <dsp:spPr>
        <a:xfrm>
          <a:off x="818007" y="2094694"/>
          <a:ext cx="1750840" cy="2493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5 учебных корпусов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b="1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2 благоустроенных общежития</a:t>
          </a:r>
        </a:p>
      </dsp:txBody>
      <dsp:txXfrm>
        <a:off x="869287" y="2145974"/>
        <a:ext cx="1648280" cy="2390759"/>
      </dsp:txXfrm>
    </dsp:sp>
    <dsp:sp modelId="{21A27748-6A05-40A6-A913-29CD974F458B}">
      <dsp:nvSpPr>
        <dsp:cNvPr id="0" name=""/>
        <dsp:cNvSpPr/>
      </dsp:nvSpPr>
      <dsp:spPr>
        <a:xfrm rot="21500955">
          <a:off x="2724204" y="1347787"/>
          <a:ext cx="559957" cy="4207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2724230" y="1433745"/>
        <a:ext cx="433746" cy="252422"/>
      </dsp:txXfrm>
    </dsp:sp>
    <dsp:sp modelId="{E2544642-8AC3-44DE-99AB-6E2843C52C7A}">
      <dsp:nvSpPr>
        <dsp:cNvPr id="0" name=""/>
        <dsp:cNvSpPr/>
      </dsp:nvSpPr>
      <dsp:spPr>
        <a:xfrm>
          <a:off x="3361098" y="643142"/>
          <a:ext cx="2032673" cy="17508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0F8DD-3FCC-4D73-8B9F-C5B668CC4A9A}">
      <dsp:nvSpPr>
        <dsp:cNvPr id="0" name=""/>
        <dsp:cNvSpPr/>
      </dsp:nvSpPr>
      <dsp:spPr>
        <a:xfrm>
          <a:off x="3792664" y="2162845"/>
          <a:ext cx="1951294" cy="24619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Легкоатлетический манеж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Спортивные залы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Танцевальный зал</a:t>
          </a:r>
        </a:p>
      </dsp:txBody>
      <dsp:txXfrm>
        <a:off x="3849815" y="2219996"/>
        <a:ext cx="1836992" cy="2347607"/>
      </dsp:txXfrm>
    </dsp:sp>
    <dsp:sp modelId="{BCEB60F5-1847-4C09-9690-62CD242E79B8}">
      <dsp:nvSpPr>
        <dsp:cNvPr id="0" name=""/>
        <dsp:cNvSpPr/>
      </dsp:nvSpPr>
      <dsp:spPr>
        <a:xfrm rot="21541552">
          <a:off x="5554166" y="1282748"/>
          <a:ext cx="641491" cy="4207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5554175" y="1367961"/>
        <a:ext cx="515280" cy="252422"/>
      </dsp:txXfrm>
    </dsp:sp>
    <dsp:sp modelId="{F753BAE5-AF56-4F28-AC3E-566FEFB00D24}">
      <dsp:nvSpPr>
        <dsp:cNvPr id="0" name=""/>
        <dsp:cNvSpPr/>
      </dsp:nvSpPr>
      <dsp:spPr>
        <a:xfrm>
          <a:off x="6310229" y="595392"/>
          <a:ext cx="1750840" cy="17508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77A06-D826-4AAE-BB26-61B5E4481194}">
      <dsp:nvSpPr>
        <dsp:cNvPr id="0" name=""/>
        <dsp:cNvSpPr/>
      </dsp:nvSpPr>
      <dsp:spPr>
        <a:xfrm>
          <a:off x="6446533" y="2230992"/>
          <a:ext cx="1750840" cy="2357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/>
            <a:t>Медиацентр</a:t>
          </a:r>
          <a:endParaRPr lang="ru-RU" sz="1600" b="1" kern="1200" dirty="0"/>
        </a:p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Научные лаборатории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Мастерские</a:t>
          </a:r>
        </a:p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Планетарий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Технопарк универсальных компетенций  </a:t>
          </a:r>
        </a:p>
      </dsp:txBody>
      <dsp:txXfrm>
        <a:off x="6497813" y="2282272"/>
        <a:ext cx="1648280" cy="2254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#4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03D35-B252-49AB-9AF9-F0E4F05E4646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A7A1D-CFBA-4AA9-BD52-90B2821AD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30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11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6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2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8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6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94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202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25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27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5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4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5CFF4-9EE5-4F54-909B-4E1E7AADA96E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5050-4D56-4FE4-8491-EE8FA5183B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4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923678"/>
            <a:ext cx="6840760" cy="1447670"/>
          </a:xfrm>
          <a:ln>
            <a:noFill/>
          </a:ln>
        </p:spPr>
        <p:txBody>
          <a:bodyPr>
            <a:noAutofit/>
          </a:bodyPr>
          <a:lstStyle/>
          <a:p>
            <a:pPr marL="273050">
              <a:defRPr/>
            </a:pPr>
            <a:r>
              <a:rPr lang="fr-FR" sz="4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PRO_</a:t>
            </a:r>
            <a:r>
              <a:rPr lang="ru-RU" sz="4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ШГПУ</a:t>
            </a:r>
            <a:br>
              <a:rPr lang="ru-RU" altLang="ru-RU" sz="3200" b="1" dirty="0">
                <a:solidFill>
                  <a:srgbClr val="4D4D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4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PRO_</a:t>
            </a:r>
            <a:r>
              <a:rPr lang="ru-RU" sz="4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поступление:</a:t>
            </a:r>
            <a:br>
              <a:rPr lang="en-US" sz="4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ru-RU" sz="4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4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как поступить в вуз после колледжа?</a:t>
            </a:r>
            <a:br>
              <a:rPr lang="ru-RU" altLang="ru-RU" sz="4400" b="1" cap="small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9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ru-RU" altLang="ru-RU" sz="3200" i="1" dirty="0">
                <a:solidFill>
                  <a:srgbClr val="009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200" i="1" dirty="0">
              <a:solidFill>
                <a:srgbClr val="009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user\Desktop\pro_budusche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42" b="14057"/>
          <a:stretch/>
        </p:blipFill>
        <p:spPr bwMode="auto">
          <a:xfrm>
            <a:off x="0" y="-6364"/>
            <a:ext cx="2123728" cy="51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8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52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Вступительные испытания для выпускников колледжа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B4921B7-4008-43FC-9602-B5AFC56BF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327507"/>
              </p:ext>
            </p:extLst>
          </p:nvPr>
        </p:nvGraphicFramePr>
        <p:xfrm>
          <a:off x="142017" y="1707654"/>
          <a:ext cx="8859965" cy="242595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23061">
                  <a:extLst>
                    <a:ext uri="{9D8B030D-6E8A-4147-A177-3AD203B41FA5}">
                      <a16:colId xmlns:a16="http://schemas.microsoft.com/office/drawing/2014/main" val="155408872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93422596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439809270"/>
                    </a:ext>
                  </a:extLst>
                </a:gridCol>
                <a:gridCol w="930233">
                  <a:extLst>
                    <a:ext uri="{9D8B030D-6E8A-4147-A177-3AD203B41FA5}">
                      <a16:colId xmlns:a16="http://schemas.microsoft.com/office/drawing/2014/main" val="3639406652"/>
                    </a:ext>
                  </a:extLst>
                </a:gridCol>
                <a:gridCol w="1414980">
                  <a:extLst>
                    <a:ext uri="{9D8B030D-6E8A-4147-A177-3AD203B41FA5}">
                      <a16:colId xmlns:a16="http://schemas.microsoft.com/office/drawing/2014/main" val="2813957351"/>
                    </a:ext>
                  </a:extLst>
                </a:gridCol>
                <a:gridCol w="1414980">
                  <a:extLst>
                    <a:ext uri="{9D8B030D-6E8A-4147-A177-3AD203B41FA5}">
                      <a16:colId xmlns:a16="http://schemas.microsoft.com/office/drawing/2014/main" val="1008765768"/>
                    </a:ext>
                  </a:extLst>
                </a:gridCol>
                <a:gridCol w="433012">
                  <a:extLst>
                    <a:ext uri="{9D8B030D-6E8A-4147-A177-3AD203B41FA5}">
                      <a16:colId xmlns:a16="http://schemas.microsoft.com/office/drawing/2014/main" val="1032345023"/>
                    </a:ext>
                  </a:extLst>
                </a:gridCol>
                <a:gridCol w="1063379">
                  <a:extLst>
                    <a:ext uri="{9D8B030D-6E8A-4147-A177-3AD203B41FA5}">
                      <a16:colId xmlns:a16="http://schemas.microsoft.com/office/drawing/2014/main" val="3924982634"/>
                    </a:ext>
                  </a:extLst>
                </a:gridCol>
              </a:tblGrid>
              <a:tr h="261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Профильные тесты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тест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000" kern="50" dirty="0" err="1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бюдж</a:t>
                      </a: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838573347"/>
                  </a:ext>
                </a:extLst>
              </a:tr>
              <a:tr h="261879"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44.03.03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Специальное (дефектологическое) образование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Логопедия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40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Русский язык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Русский язык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40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18 очное 10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026905997"/>
                  </a:ext>
                </a:extLst>
              </a:tr>
              <a:tr h="139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36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Биология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Психология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36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176538350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60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Собеседование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Собеседование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60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75225948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Дефектология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40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Русский язык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Русский язык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40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15 очное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10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583119008"/>
                  </a:ext>
                </a:extLst>
              </a:tr>
              <a:tr h="1532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36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Биология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Психология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36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86318030"/>
                  </a:ext>
                </a:extLst>
              </a:tr>
              <a:tr h="145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60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Собеседование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Собеседование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60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866442375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Специальная психология (заочное)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40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Русский язык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Русский язык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40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8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358624763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36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Биология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Психология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36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255573352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60</a:t>
                      </a:r>
                      <a:endParaRPr lang="ru-RU" sz="14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Собеседование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Собеседование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60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48057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222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52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Вступительные испытания для выпускников колледжа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95594BF-97D6-48B7-9997-4A5FB2EF5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672614"/>
              </p:ext>
            </p:extLst>
          </p:nvPr>
        </p:nvGraphicFramePr>
        <p:xfrm>
          <a:off x="251520" y="1779662"/>
          <a:ext cx="8712968" cy="295749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419181449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8710569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653681760"/>
                    </a:ext>
                  </a:extLst>
                </a:gridCol>
                <a:gridCol w="717190">
                  <a:extLst>
                    <a:ext uri="{9D8B030D-6E8A-4147-A177-3AD203B41FA5}">
                      <a16:colId xmlns:a16="http://schemas.microsoft.com/office/drawing/2014/main" val="3900108694"/>
                    </a:ext>
                  </a:extLst>
                </a:gridCol>
                <a:gridCol w="1414980">
                  <a:extLst>
                    <a:ext uri="{9D8B030D-6E8A-4147-A177-3AD203B41FA5}">
                      <a16:colId xmlns:a16="http://schemas.microsoft.com/office/drawing/2014/main" val="2939104425"/>
                    </a:ext>
                  </a:extLst>
                </a:gridCol>
                <a:gridCol w="1414980">
                  <a:extLst>
                    <a:ext uri="{9D8B030D-6E8A-4147-A177-3AD203B41FA5}">
                      <a16:colId xmlns:a16="http://schemas.microsoft.com/office/drawing/2014/main" val="3111719102"/>
                    </a:ext>
                  </a:extLst>
                </a:gridCol>
                <a:gridCol w="433012">
                  <a:extLst>
                    <a:ext uri="{9D8B030D-6E8A-4147-A177-3AD203B41FA5}">
                      <a16:colId xmlns:a16="http://schemas.microsoft.com/office/drawing/2014/main" val="1781978262"/>
                    </a:ext>
                  </a:extLst>
                </a:gridCol>
                <a:gridCol w="916382">
                  <a:extLst>
                    <a:ext uri="{9D8B030D-6E8A-4147-A177-3AD203B41FA5}">
                      <a16:colId xmlns:a16="http://schemas.microsoft.com/office/drawing/2014/main" val="1112527416"/>
                    </a:ext>
                  </a:extLst>
                </a:gridCol>
              </a:tblGrid>
              <a:tr h="1453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Профильные тесты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тест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000" kern="50" dirty="0" err="1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бюдж</a:t>
                      </a: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66048271"/>
                  </a:ext>
                </a:extLst>
              </a:tr>
              <a:tr h="145321"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44.03.04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Профессиональное обучение (по отраслям)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Транспорт (заочное)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6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543027491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36 / 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Физика /  обществознание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Материаловедение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975670801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Проф.испытание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416677781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Машиностроение и </a:t>
                      </a:r>
                      <a:r>
                        <a:rPr lang="ru-RU" sz="1200" kern="50" dirty="0" err="1">
                          <a:effectLst/>
                        </a:rPr>
                        <a:t>материалообработка</a:t>
                      </a:r>
                      <a:r>
                        <a:rPr lang="ru-RU" sz="1200" kern="50" dirty="0">
                          <a:effectLst/>
                        </a:rPr>
                        <a:t> (заочное платное)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платное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384307406"/>
                  </a:ext>
                </a:extLst>
              </a:tr>
              <a:tr h="278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 / 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Физика /  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Материаловедение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552438532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r>
                        <a:rPr lang="ru-RU" sz="1200" kern="50" dirty="0">
                          <a:effectLst/>
                        </a:rPr>
                        <a:t>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608702108"/>
                  </a:ext>
                </a:extLst>
              </a:tr>
              <a:tr h="2701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Технология продукции и организация общественного питания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10 очное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5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45728234"/>
                  </a:ext>
                </a:extLst>
              </a:tr>
              <a:tr h="278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 / 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Физика /  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Технология обработки пищевых продуктов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483905160"/>
                  </a:ext>
                </a:extLst>
              </a:tr>
              <a:tr h="218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r>
                        <a:rPr lang="ru-RU" sz="1200" kern="50" dirty="0">
                          <a:effectLst/>
                        </a:rPr>
                        <a:t>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60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92446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55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52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Вступительные испытания для выпускников колледжа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025FC47-FBF7-4D31-9A60-432193485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625563"/>
              </p:ext>
            </p:extLst>
          </p:nvPr>
        </p:nvGraphicFramePr>
        <p:xfrm>
          <a:off x="107504" y="1629142"/>
          <a:ext cx="8928992" cy="18592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59084">
                  <a:extLst>
                    <a:ext uri="{9D8B030D-6E8A-4147-A177-3AD203B41FA5}">
                      <a16:colId xmlns:a16="http://schemas.microsoft.com/office/drawing/2014/main" val="1195285195"/>
                    </a:ext>
                  </a:extLst>
                </a:gridCol>
                <a:gridCol w="1587176">
                  <a:extLst>
                    <a:ext uri="{9D8B030D-6E8A-4147-A177-3AD203B41FA5}">
                      <a16:colId xmlns:a16="http://schemas.microsoft.com/office/drawing/2014/main" val="1993425520"/>
                    </a:ext>
                  </a:extLst>
                </a:gridCol>
                <a:gridCol w="1721894">
                  <a:extLst>
                    <a:ext uri="{9D8B030D-6E8A-4147-A177-3AD203B41FA5}">
                      <a16:colId xmlns:a16="http://schemas.microsoft.com/office/drawing/2014/main" val="6922278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90970577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11399778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88371661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561880305"/>
                    </a:ext>
                  </a:extLst>
                </a:gridCol>
                <a:gridCol w="972406">
                  <a:extLst>
                    <a:ext uri="{9D8B030D-6E8A-4147-A177-3AD203B41FA5}">
                      <a16:colId xmlns:a16="http://schemas.microsoft.com/office/drawing/2014/main" val="3518420037"/>
                    </a:ext>
                  </a:extLst>
                </a:gridCol>
              </a:tblGrid>
              <a:tr h="1642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Профильные тесты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тест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000" kern="50" dirty="0" err="1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бюдж</a:t>
                      </a: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955216252"/>
                  </a:ext>
                </a:extLst>
              </a:tr>
              <a:tr h="16427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44.03.04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Профессиональное обучение (по отраслям)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Экономика и управление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40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Русский язык 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Русский язык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40</a:t>
                      </a: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20 очное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5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704403771"/>
                  </a:ext>
                </a:extLst>
              </a:tr>
              <a:tr h="2190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>
                          <a:effectLst/>
                        </a:rPr>
                        <a:t>42</a:t>
                      </a:r>
                      <a:endParaRPr lang="ru-RU" sz="13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Обществознание 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Основы менеджмента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>
                          <a:effectLst/>
                        </a:rPr>
                        <a:t>42</a:t>
                      </a:r>
                      <a:endParaRPr lang="ru-RU" sz="13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055353339"/>
                  </a:ext>
                </a:extLst>
              </a:tr>
              <a:tr h="417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39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Математика 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Основы экономической теории</a:t>
                      </a:r>
                    </a:p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 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39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26329787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EC47184-7E00-4F86-B49E-D98AF97B3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507547"/>
              </p:ext>
            </p:extLst>
          </p:nvPr>
        </p:nvGraphicFramePr>
        <p:xfrm>
          <a:off x="107504" y="3488422"/>
          <a:ext cx="8928992" cy="11887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59085">
                  <a:extLst>
                    <a:ext uri="{9D8B030D-6E8A-4147-A177-3AD203B41FA5}">
                      <a16:colId xmlns:a16="http://schemas.microsoft.com/office/drawing/2014/main" val="1311207761"/>
                    </a:ext>
                  </a:extLst>
                </a:gridCol>
                <a:gridCol w="1587176">
                  <a:extLst>
                    <a:ext uri="{9D8B030D-6E8A-4147-A177-3AD203B41FA5}">
                      <a16:colId xmlns:a16="http://schemas.microsoft.com/office/drawing/2014/main" val="3212055616"/>
                    </a:ext>
                  </a:extLst>
                </a:gridCol>
                <a:gridCol w="1721893">
                  <a:extLst>
                    <a:ext uri="{9D8B030D-6E8A-4147-A177-3AD203B41FA5}">
                      <a16:colId xmlns:a16="http://schemas.microsoft.com/office/drawing/2014/main" val="417162583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39142372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58951596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88705719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155933708"/>
                    </a:ext>
                  </a:extLst>
                </a:gridCol>
                <a:gridCol w="972406">
                  <a:extLst>
                    <a:ext uri="{9D8B030D-6E8A-4147-A177-3AD203B41FA5}">
                      <a16:colId xmlns:a16="http://schemas.microsoft.com/office/drawing/2014/main" val="3936665908"/>
                    </a:ext>
                  </a:extLst>
                </a:gridCol>
              </a:tblGrid>
              <a:tr h="13900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44.03.04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Профессиональное обучение (по отраслям)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Правоведение и правоохранительная деятельность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40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Русский язык 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Русский язык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40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25 очное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5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220613663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>
                          <a:effectLst/>
                        </a:rPr>
                        <a:t>35 / 42</a:t>
                      </a:r>
                      <a:endParaRPr lang="ru-RU" sz="13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История /  обществознание 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Теория государства и права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42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743149419"/>
                  </a:ext>
                </a:extLst>
              </a:tr>
              <a:tr h="1821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60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 err="1">
                          <a:effectLst/>
                        </a:rPr>
                        <a:t>Профессион</a:t>
                      </a:r>
                      <a:r>
                        <a:rPr lang="ru-RU" sz="1300" kern="50" dirty="0">
                          <a:effectLst/>
                        </a:rPr>
                        <a:t>. испытание 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kern="50" dirty="0" err="1">
                          <a:effectLst/>
                        </a:rPr>
                        <a:t>Профессион</a:t>
                      </a:r>
                      <a:r>
                        <a:rPr lang="ru-RU" sz="1300" kern="50" dirty="0">
                          <a:effectLst/>
                        </a:rPr>
                        <a:t>. испытание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</a:rPr>
                        <a:t>60</a:t>
                      </a:r>
                      <a:endParaRPr lang="ru-RU" sz="13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542524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28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52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Вступительные испытания для выпускников колледжа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5968DBD-77D0-4B00-B49D-6E8D9C088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256836"/>
              </p:ext>
            </p:extLst>
          </p:nvPr>
        </p:nvGraphicFramePr>
        <p:xfrm>
          <a:off x="493204" y="1779662"/>
          <a:ext cx="8471284" cy="27163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02920">
                  <a:extLst>
                    <a:ext uri="{9D8B030D-6E8A-4147-A177-3AD203B41FA5}">
                      <a16:colId xmlns:a16="http://schemas.microsoft.com/office/drawing/2014/main" val="2153366782"/>
                    </a:ext>
                  </a:extLst>
                </a:gridCol>
                <a:gridCol w="1481541">
                  <a:extLst>
                    <a:ext uri="{9D8B030D-6E8A-4147-A177-3AD203B41FA5}">
                      <a16:colId xmlns:a16="http://schemas.microsoft.com/office/drawing/2014/main" val="3311089458"/>
                    </a:ext>
                  </a:extLst>
                </a:gridCol>
                <a:gridCol w="1155308">
                  <a:extLst>
                    <a:ext uri="{9D8B030D-6E8A-4147-A177-3AD203B41FA5}">
                      <a16:colId xmlns:a16="http://schemas.microsoft.com/office/drawing/2014/main" val="1985591656"/>
                    </a:ext>
                  </a:extLst>
                </a:gridCol>
                <a:gridCol w="940332">
                  <a:extLst>
                    <a:ext uri="{9D8B030D-6E8A-4147-A177-3AD203B41FA5}">
                      <a16:colId xmlns:a16="http://schemas.microsoft.com/office/drawing/2014/main" val="3282390382"/>
                    </a:ext>
                  </a:extLst>
                </a:gridCol>
                <a:gridCol w="1346867">
                  <a:extLst>
                    <a:ext uri="{9D8B030D-6E8A-4147-A177-3AD203B41FA5}">
                      <a16:colId xmlns:a16="http://schemas.microsoft.com/office/drawing/2014/main" val="105466322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42370977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273630901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3259073213"/>
                    </a:ext>
                  </a:extLst>
                </a:gridCol>
              </a:tblGrid>
              <a:tr h="2153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Профильные тесты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тест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000" kern="50" dirty="0" err="1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бюдж</a:t>
                      </a: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927775983"/>
                  </a:ext>
                </a:extLst>
              </a:tr>
              <a:tr h="215349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44.03.05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Математика. Информатика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15 очное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6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554508204"/>
                  </a:ext>
                </a:extLst>
              </a:tr>
              <a:tr h="189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Педагогика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23190064"/>
                  </a:ext>
                </a:extLst>
              </a:tr>
              <a:tr h="331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39/ 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Математика / Информатика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Психология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260282981"/>
                  </a:ext>
                </a:extLst>
              </a:tr>
              <a:tr h="26273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44.03.05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Биология.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Химия (очное)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10 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755733826"/>
                  </a:ext>
                </a:extLst>
              </a:tr>
              <a:tr h="262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Педагогика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004110070"/>
                  </a:ext>
                </a:extLst>
              </a:tr>
              <a:tr h="2632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 / 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Биология/ Химия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Психология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492981480"/>
                  </a:ext>
                </a:extLst>
              </a:tr>
              <a:tr h="2501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44.03.05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Биология. География.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12 очное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5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4886260"/>
                  </a:ext>
                </a:extLst>
              </a:tr>
              <a:tr h="229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142457803"/>
                  </a:ext>
                </a:extLst>
              </a:tr>
              <a:tr h="284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 / 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Биология / География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Психология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36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683577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758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52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Вступительные испытания для выпускников колледжа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E500E09-7722-4FC2-92D8-99D1FF929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413746"/>
              </p:ext>
            </p:extLst>
          </p:nvPr>
        </p:nvGraphicFramePr>
        <p:xfrm>
          <a:off x="287524" y="1479234"/>
          <a:ext cx="8532948" cy="23164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02920">
                  <a:extLst>
                    <a:ext uri="{9D8B030D-6E8A-4147-A177-3AD203B41FA5}">
                      <a16:colId xmlns:a16="http://schemas.microsoft.com/office/drawing/2014/main" val="537072923"/>
                    </a:ext>
                  </a:extLst>
                </a:gridCol>
                <a:gridCol w="1205292">
                  <a:extLst>
                    <a:ext uri="{9D8B030D-6E8A-4147-A177-3AD203B41FA5}">
                      <a16:colId xmlns:a16="http://schemas.microsoft.com/office/drawing/2014/main" val="1376859756"/>
                    </a:ext>
                  </a:extLst>
                </a:gridCol>
                <a:gridCol w="1421795">
                  <a:extLst>
                    <a:ext uri="{9D8B030D-6E8A-4147-A177-3AD203B41FA5}">
                      <a16:colId xmlns:a16="http://schemas.microsoft.com/office/drawing/2014/main" val="1546261442"/>
                    </a:ext>
                  </a:extLst>
                </a:gridCol>
                <a:gridCol w="738445">
                  <a:extLst>
                    <a:ext uri="{9D8B030D-6E8A-4147-A177-3AD203B41FA5}">
                      <a16:colId xmlns:a16="http://schemas.microsoft.com/office/drawing/2014/main" val="370428204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3990428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47025897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5337111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797717588"/>
                    </a:ext>
                  </a:extLst>
                </a:gridCol>
              </a:tblGrid>
              <a:tr h="264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Профильные тесты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тест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000" kern="50" dirty="0" err="1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бюдж</a:t>
                      </a: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426968575"/>
                  </a:ext>
                </a:extLst>
              </a:tr>
              <a:tr h="26431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44.03.05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Музыкальное образование. Дополнительное образование (заочное)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 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5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131158863"/>
                  </a:ext>
                </a:extLst>
              </a:tr>
              <a:tr h="326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225048817"/>
                  </a:ext>
                </a:extLst>
              </a:tr>
              <a:tr h="146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r>
                        <a:rPr lang="ru-RU" sz="1200" kern="50" dirty="0">
                          <a:effectLst/>
                        </a:rPr>
                        <a:t>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379022407"/>
                  </a:ext>
                </a:extLst>
              </a:tr>
              <a:tr h="21850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44.03.05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Дошкольное образование. Дополнительное образование (очное)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28 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501666979"/>
                  </a:ext>
                </a:extLst>
              </a:tr>
              <a:tr h="218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013122704"/>
                  </a:ext>
                </a:extLst>
              </a:tr>
              <a:tr h="218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r>
                        <a:rPr lang="ru-RU" sz="1200" kern="50" dirty="0">
                          <a:effectLst/>
                        </a:rPr>
                        <a:t>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Проф.испытание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60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040213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0298436-0062-466C-B2FC-D5040AA17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12396"/>
              </p:ext>
            </p:extLst>
          </p:nvPr>
        </p:nvGraphicFramePr>
        <p:xfrm>
          <a:off x="287524" y="3800339"/>
          <a:ext cx="8532948" cy="9144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02920">
                  <a:extLst>
                    <a:ext uri="{9D8B030D-6E8A-4147-A177-3AD203B41FA5}">
                      <a16:colId xmlns:a16="http://schemas.microsoft.com/office/drawing/2014/main" val="4100383774"/>
                    </a:ext>
                  </a:extLst>
                </a:gridCol>
                <a:gridCol w="1205292">
                  <a:extLst>
                    <a:ext uri="{9D8B030D-6E8A-4147-A177-3AD203B41FA5}">
                      <a16:colId xmlns:a16="http://schemas.microsoft.com/office/drawing/2014/main" val="2743426965"/>
                    </a:ext>
                  </a:extLst>
                </a:gridCol>
                <a:gridCol w="1421796">
                  <a:extLst>
                    <a:ext uri="{9D8B030D-6E8A-4147-A177-3AD203B41FA5}">
                      <a16:colId xmlns:a16="http://schemas.microsoft.com/office/drawing/2014/main" val="3451456631"/>
                    </a:ext>
                  </a:extLst>
                </a:gridCol>
                <a:gridCol w="738444">
                  <a:extLst>
                    <a:ext uri="{9D8B030D-6E8A-4147-A177-3AD203B41FA5}">
                      <a16:colId xmlns:a16="http://schemas.microsoft.com/office/drawing/2014/main" val="220345275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03823816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22668998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80437330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45936014"/>
                    </a:ext>
                  </a:extLst>
                </a:gridCol>
              </a:tblGrid>
              <a:tr h="27642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44.03.05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Дошкольное образование. Начальное образование (заочное платное)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платное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560792236"/>
                  </a:ext>
                </a:extLst>
              </a:tr>
              <a:tr h="2369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681620602"/>
                  </a:ext>
                </a:extLst>
              </a:tr>
              <a:tr h="268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r>
                        <a:rPr lang="ru-RU" sz="1200" kern="50" dirty="0">
                          <a:effectLst/>
                        </a:rPr>
                        <a:t>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60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685014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665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52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Вступительные испытания для выпускников колледжа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6D188CD-9760-4833-8A5A-F48BE4209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274201"/>
              </p:ext>
            </p:extLst>
          </p:nvPr>
        </p:nvGraphicFramePr>
        <p:xfrm>
          <a:off x="251520" y="1563638"/>
          <a:ext cx="8568952" cy="12192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02920">
                  <a:extLst>
                    <a:ext uri="{9D8B030D-6E8A-4147-A177-3AD203B41FA5}">
                      <a16:colId xmlns:a16="http://schemas.microsoft.com/office/drawing/2014/main" val="986887642"/>
                    </a:ext>
                  </a:extLst>
                </a:gridCol>
                <a:gridCol w="1199941">
                  <a:extLst>
                    <a:ext uri="{9D8B030D-6E8A-4147-A177-3AD203B41FA5}">
                      <a16:colId xmlns:a16="http://schemas.microsoft.com/office/drawing/2014/main" val="4065047823"/>
                    </a:ext>
                  </a:extLst>
                </a:gridCol>
                <a:gridCol w="1427146">
                  <a:extLst>
                    <a:ext uri="{9D8B030D-6E8A-4147-A177-3AD203B41FA5}">
                      <a16:colId xmlns:a16="http://schemas.microsoft.com/office/drawing/2014/main" val="4260449084"/>
                    </a:ext>
                  </a:extLst>
                </a:gridCol>
                <a:gridCol w="702441">
                  <a:extLst>
                    <a:ext uri="{9D8B030D-6E8A-4147-A177-3AD203B41FA5}">
                      <a16:colId xmlns:a16="http://schemas.microsoft.com/office/drawing/2014/main" val="317662296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64976475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18789343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17108048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435019560"/>
                    </a:ext>
                  </a:extLst>
                </a:gridCol>
              </a:tblGrid>
              <a:tr h="262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Профильные тесты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тест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000" kern="50" dirty="0" err="1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бюдж</a:t>
                      </a: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87144551"/>
                  </a:ext>
                </a:extLst>
              </a:tr>
              <a:tr h="262736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44.03.05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История. Обществознание (право)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25 мест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8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640252227"/>
                  </a:ext>
                </a:extLst>
              </a:tr>
              <a:tr h="262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261412529"/>
                  </a:ext>
                </a:extLst>
              </a:tr>
              <a:tr h="2632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35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История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Психология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36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94898075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95A425B-7C4A-45A5-AB47-85E3631A3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296096"/>
              </p:ext>
            </p:extLst>
          </p:nvPr>
        </p:nvGraphicFramePr>
        <p:xfrm>
          <a:off x="251520" y="2782838"/>
          <a:ext cx="8568952" cy="192954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02920">
                  <a:extLst>
                    <a:ext uri="{9D8B030D-6E8A-4147-A177-3AD203B41FA5}">
                      <a16:colId xmlns:a16="http://schemas.microsoft.com/office/drawing/2014/main" val="2454219289"/>
                    </a:ext>
                  </a:extLst>
                </a:gridCol>
                <a:gridCol w="1199942">
                  <a:extLst>
                    <a:ext uri="{9D8B030D-6E8A-4147-A177-3AD203B41FA5}">
                      <a16:colId xmlns:a16="http://schemas.microsoft.com/office/drawing/2014/main" val="2353615011"/>
                    </a:ext>
                  </a:extLst>
                </a:gridCol>
                <a:gridCol w="1427146">
                  <a:extLst>
                    <a:ext uri="{9D8B030D-6E8A-4147-A177-3AD203B41FA5}">
                      <a16:colId xmlns:a16="http://schemas.microsoft.com/office/drawing/2014/main" val="3952322313"/>
                    </a:ext>
                  </a:extLst>
                </a:gridCol>
                <a:gridCol w="702440">
                  <a:extLst>
                    <a:ext uri="{9D8B030D-6E8A-4147-A177-3AD203B41FA5}">
                      <a16:colId xmlns:a16="http://schemas.microsoft.com/office/drawing/2014/main" val="15328781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181902537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91161744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2492805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014163990"/>
                    </a:ext>
                  </a:extLst>
                </a:gridCol>
              </a:tblGrid>
              <a:tr h="241032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44.03.05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язык. Литература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18 очное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7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068631145"/>
                  </a:ext>
                </a:extLst>
              </a:tr>
              <a:tr h="262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Педагогика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499876592"/>
                  </a:ext>
                </a:extLst>
              </a:tr>
              <a:tr h="2632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Литература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Психология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983262558"/>
                  </a:ext>
                </a:extLst>
              </a:tr>
              <a:tr h="23746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44.03.05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Иностранный язык. Иностранный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28 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262532281"/>
                  </a:ext>
                </a:extLst>
              </a:tr>
              <a:tr h="229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772788725"/>
                  </a:ext>
                </a:extLst>
              </a:tr>
              <a:tr h="417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Иностранный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Иностранный язык в профессиональной деятельности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13085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82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52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Вступительные испытания для выпускников колледжа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71EF149-6167-49D5-A28E-77C6A6CFA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387865"/>
              </p:ext>
            </p:extLst>
          </p:nvPr>
        </p:nvGraphicFramePr>
        <p:xfrm>
          <a:off x="107504" y="1419622"/>
          <a:ext cx="8928992" cy="240883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4374">
                  <a:extLst>
                    <a:ext uri="{9D8B030D-6E8A-4147-A177-3AD203B41FA5}">
                      <a16:colId xmlns:a16="http://schemas.microsoft.com/office/drawing/2014/main" val="2616280082"/>
                    </a:ext>
                  </a:extLst>
                </a:gridCol>
                <a:gridCol w="1331850">
                  <a:extLst>
                    <a:ext uri="{9D8B030D-6E8A-4147-A177-3AD203B41FA5}">
                      <a16:colId xmlns:a16="http://schemas.microsoft.com/office/drawing/2014/main" val="43250973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6970246"/>
                    </a:ext>
                  </a:extLst>
                </a:gridCol>
                <a:gridCol w="916465">
                  <a:extLst>
                    <a:ext uri="{9D8B030D-6E8A-4147-A177-3AD203B41FA5}">
                      <a16:colId xmlns:a16="http://schemas.microsoft.com/office/drawing/2014/main" val="3163204206"/>
                    </a:ext>
                  </a:extLst>
                </a:gridCol>
                <a:gridCol w="1315783">
                  <a:extLst>
                    <a:ext uri="{9D8B030D-6E8A-4147-A177-3AD203B41FA5}">
                      <a16:colId xmlns:a16="http://schemas.microsoft.com/office/drawing/2014/main" val="183915273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58409651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04432163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788670212"/>
                    </a:ext>
                  </a:extLst>
                </a:gridCol>
              </a:tblGrid>
              <a:tr h="221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Профильные тесты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тест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000" kern="50" dirty="0" err="1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бюдж</a:t>
                      </a: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089212043"/>
                  </a:ext>
                </a:extLst>
              </a:tr>
              <a:tr h="221269"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44.03.05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Технология. Изобразительное искусств (очное)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10 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32734751"/>
                  </a:ext>
                </a:extLst>
              </a:tr>
              <a:tr h="277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Педагогика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050137854"/>
                  </a:ext>
                </a:extLst>
              </a:tr>
              <a:tr h="293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60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r>
                        <a:rPr lang="ru-RU" sz="1200" kern="50" dirty="0">
                          <a:effectLst/>
                        </a:rPr>
                        <a:t>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Проф.испытание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60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049002727"/>
                  </a:ext>
                </a:extLst>
              </a:tr>
              <a:tr h="18386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Технология. Дизайн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10 очное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5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08245206"/>
                  </a:ext>
                </a:extLst>
              </a:tr>
              <a:tr h="197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Педагогика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656885066"/>
                  </a:ext>
                </a:extLst>
              </a:tr>
              <a:tr h="1978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Рисунок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Рисунок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788414100"/>
                  </a:ext>
                </a:extLst>
              </a:tr>
              <a:tr h="196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Технология. Машиностроение и </a:t>
                      </a:r>
                      <a:r>
                        <a:rPr lang="ru-RU" sz="1200" kern="50" dirty="0" err="1">
                          <a:effectLst/>
                        </a:rPr>
                        <a:t>материалообработка</a:t>
                      </a:r>
                      <a:r>
                        <a:rPr lang="ru-RU" sz="1200" kern="50" dirty="0">
                          <a:effectLst/>
                        </a:rPr>
                        <a:t> (очное)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10 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971133970"/>
                  </a:ext>
                </a:extLst>
              </a:tr>
              <a:tr h="213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Материаловедение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36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038310453"/>
                  </a:ext>
                </a:extLst>
              </a:tr>
              <a:tr h="285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r>
                        <a:rPr lang="ru-RU" sz="1200" kern="50" dirty="0">
                          <a:effectLst/>
                        </a:rPr>
                        <a:t>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60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51039542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6E009EA-BD9C-4570-B11D-1A9F849DD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212810"/>
              </p:ext>
            </p:extLst>
          </p:nvPr>
        </p:nvGraphicFramePr>
        <p:xfrm>
          <a:off x="107504" y="3828459"/>
          <a:ext cx="8928992" cy="95002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4374">
                  <a:extLst>
                    <a:ext uri="{9D8B030D-6E8A-4147-A177-3AD203B41FA5}">
                      <a16:colId xmlns:a16="http://schemas.microsoft.com/office/drawing/2014/main" val="3964801151"/>
                    </a:ext>
                  </a:extLst>
                </a:gridCol>
                <a:gridCol w="1331850">
                  <a:extLst>
                    <a:ext uri="{9D8B030D-6E8A-4147-A177-3AD203B41FA5}">
                      <a16:colId xmlns:a16="http://schemas.microsoft.com/office/drawing/2014/main" val="66741422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970667025"/>
                    </a:ext>
                  </a:extLst>
                </a:gridCol>
                <a:gridCol w="916466">
                  <a:extLst>
                    <a:ext uri="{9D8B030D-6E8A-4147-A177-3AD203B41FA5}">
                      <a16:colId xmlns:a16="http://schemas.microsoft.com/office/drawing/2014/main" val="3817151799"/>
                    </a:ext>
                  </a:extLst>
                </a:gridCol>
                <a:gridCol w="1315782">
                  <a:extLst>
                    <a:ext uri="{9D8B030D-6E8A-4147-A177-3AD203B41FA5}">
                      <a16:colId xmlns:a16="http://schemas.microsoft.com/office/drawing/2014/main" val="108630857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70833471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77292657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143602468"/>
                    </a:ext>
                  </a:extLst>
                </a:gridCol>
              </a:tblGrid>
              <a:tr h="21850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44.03.05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Педагогическое образование (с двумя профилями подготовки)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Физическая культура и безопасность жизнедеятельности (очное)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38 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599519261"/>
                  </a:ext>
                </a:extLst>
              </a:tr>
              <a:tr h="278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Безопасность жизнедеятельности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928326582"/>
                  </a:ext>
                </a:extLst>
              </a:tr>
              <a:tr h="3047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Физическая культура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Физическая культура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757889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575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52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Вступительные испытания для выпускников колледжа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2BE44C0-F056-4537-BB6C-96BD8A160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078401"/>
              </p:ext>
            </p:extLst>
          </p:nvPr>
        </p:nvGraphicFramePr>
        <p:xfrm>
          <a:off x="179512" y="1563638"/>
          <a:ext cx="8784976" cy="32308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02920">
                  <a:extLst>
                    <a:ext uri="{9D8B030D-6E8A-4147-A177-3AD203B41FA5}">
                      <a16:colId xmlns:a16="http://schemas.microsoft.com/office/drawing/2014/main" val="186028314"/>
                    </a:ext>
                  </a:extLst>
                </a:gridCol>
                <a:gridCol w="1025272">
                  <a:extLst>
                    <a:ext uri="{9D8B030D-6E8A-4147-A177-3AD203B41FA5}">
                      <a16:colId xmlns:a16="http://schemas.microsoft.com/office/drawing/2014/main" val="379502203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974581948"/>
                    </a:ext>
                  </a:extLst>
                </a:gridCol>
                <a:gridCol w="895725">
                  <a:extLst>
                    <a:ext uri="{9D8B030D-6E8A-4147-A177-3AD203B41FA5}">
                      <a16:colId xmlns:a16="http://schemas.microsoft.com/office/drawing/2014/main" val="827320090"/>
                    </a:ext>
                  </a:extLst>
                </a:gridCol>
                <a:gridCol w="1408531">
                  <a:extLst>
                    <a:ext uri="{9D8B030D-6E8A-4147-A177-3AD203B41FA5}">
                      <a16:colId xmlns:a16="http://schemas.microsoft.com/office/drawing/2014/main" val="156951836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730319812"/>
                    </a:ext>
                  </a:extLst>
                </a:gridCol>
                <a:gridCol w="710102">
                  <a:extLst>
                    <a:ext uri="{9D8B030D-6E8A-4147-A177-3AD203B41FA5}">
                      <a16:colId xmlns:a16="http://schemas.microsoft.com/office/drawing/2014/main" val="93108165"/>
                    </a:ext>
                  </a:extLst>
                </a:gridCol>
                <a:gridCol w="1018090">
                  <a:extLst>
                    <a:ext uri="{9D8B030D-6E8A-4147-A177-3AD203B41FA5}">
                      <a16:colId xmlns:a16="http://schemas.microsoft.com/office/drawing/2014/main" val="522201880"/>
                    </a:ext>
                  </a:extLst>
                </a:gridCol>
              </a:tblGrid>
              <a:tr h="1705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Профильные тесты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тест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000" kern="50" dirty="0" err="1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бюдж</a:t>
                      </a: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718608816"/>
                  </a:ext>
                </a:extLst>
              </a:tr>
              <a:tr h="170594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54.03.01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Дизайн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Графический дизайн (платное)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Очное и заочное платные места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706167352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Основы дизайна 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752580246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Рисунок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Рисунок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55084258"/>
                  </a:ext>
                </a:extLst>
              </a:tr>
              <a:tr h="13900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37.05.02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Психология служебной деятельности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СПЕЦИАЛИТЕТ (заочное платное)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Заочное платные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410077104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Биология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Психология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067717452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Педагогика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730885459"/>
                  </a:ext>
                </a:extLst>
              </a:tr>
              <a:tr h="13900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49.03.04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Спорт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Спортивная подготовка по избранным видам спорта (заочное платное)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Заочное платные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144780712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808652438"/>
                  </a:ext>
                </a:extLst>
              </a:tr>
              <a:tr h="146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Физическая культура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Физическая культура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07407174"/>
                  </a:ext>
                </a:extLst>
              </a:tr>
              <a:tr h="13900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43.03.02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1200">
                          <a:effectLst/>
                        </a:rPr>
                        <a:t>Туризм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r>
                        <a:rPr lang="ru-RU" sz="1200" dirty="0">
                          <a:effectLst/>
                        </a:rPr>
                        <a:t>Технология и организация экскурсионных услуг (заочное платное)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6865" marR="568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2225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Заочное платные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499353237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2225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Основы менеджмента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530529035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35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История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Психология общения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35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0613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01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1131" y="123478"/>
            <a:ext cx="66967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ru-RU" sz="2200" b="1" i="1" dirty="0"/>
              <a:t>Прием документов в ШГПУ </a:t>
            </a:r>
          </a:p>
          <a:p>
            <a:pPr lvl="0" algn="just"/>
            <a:r>
              <a:rPr lang="ru-RU" sz="2200" b="1" i="1" dirty="0"/>
              <a:t> </a:t>
            </a:r>
            <a:r>
              <a:rPr lang="ru-RU" sz="2200" i="1" dirty="0"/>
              <a:t>-</a:t>
            </a:r>
            <a:r>
              <a:rPr lang="ru-RU" sz="2200" b="1" i="1" dirty="0"/>
              <a:t> </a:t>
            </a:r>
            <a:r>
              <a:rPr lang="ru-RU" sz="2200" i="1" u="sng" dirty="0"/>
              <a:t>с 20 июня по 20 июля </a:t>
            </a:r>
            <a:r>
              <a:rPr lang="ru-RU" sz="2200" i="1" dirty="0"/>
              <a:t>для абитуриентов, которые будут сдавать вступительные испытания в форме тестирования в вузе </a:t>
            </a:r>
            <a:r>
              <a:rPr lang="ru-RU" sz="2200" dirty="0"/>
              <a:t>и </a:t>
            </a:r>
            <a:r>
              <a:rPr lang="ru-RU" sz="2200" i="1" dirty="0"/>
              <a:t>вступительные испытания творческой и (или) проф. направленности </a:t>
            </a:r>
            <a:endParaRPr lang="ru-RU" sz="2200" dirty="0"/>
          </a:p>
          <a:p>
            <a:pPr lvl="0" algn="just">
              <a:buFontTx/>
              <a:buChar char="-"/>
            </a:pPr>
            <a:r>
              <a:rPr lang="ru-RU" sz="2200" i="1" u="sng" dirty="0"/>
              <a:t> с 20 июня по 25 июля </a:t>
            </a:r>
            <a:r>
              <a:rPr lang="ru-RU" sz="2200" i="1" dirty="0"/>
              <a:t>для абитуриентов, поступающих только по результатам ЕГЭ</a:t>
            </a:r>
          </a:p>
          <a:p>
            <a:pPr lvl="0" algn="just">
              <a:buFontTx/>
              <a:buChar char="-"/>
            </a:pPr>
            <a:r>
              <a:rPr lang="ru-RU" sz="2200" i="1" dirty="0"/>
              <a:t> </a:t>
            </a:r>
            <a:r>
              <a:rPr lang="ru-RU" sz="2200" i="1" u="sng" dirty="0"/>
              <a:t>с 20 июня по 30 августа </a:t>
            </a:r>
            <a:r>
              <a:rPr lang="ru-RU" sz="2200" i="1" dirty="0"/>
              <a:t>для поступающих на платные места очной формы и до 29 сентября на платные места заочной формы обучения</a:t>
            </a:r>
          </a:p>
          <a:p>
            <a:pPr lvl="0"/>
            <a:r>
              <a:rPr lang="ru-RU" sz="2200" b="1" i="1" dirty="0"/>
              <a:t>2. Вступительные испытания:</a:t>
            </a:r>
          </a:p>
          <a:p>
            <a:pPr marL="285750" lvl="0" indent="-285750">
              <a:buFontTx/>
              <a:buChar char="-"/>
            </a:pPr>
            <a:r>
              <a:rPr lang="ru-RU" sz="2200" i="1" u="sng" dirty="0"/>
              <a:t>с 11 июля по 25 июля </a:t>
            </a:r>
            <a:r>
              <a:rPr lang="ru-RU" sz="2200" i="1" dirty="0"/>
              <a:t>– в форме тестирования</a:t>
            </a:r>
          </a:p>
          <a:p>
            <a:pPr marL="285750" lvl="0" indent="-285750">
              <a:buFontTx/>
              <a:buChar char="-"/>
            </a:pPr>
            <a:r>
              <a:rPr lang="ru-RU" sz="2200" i="1" u="sng" dirty="0"/>
              <a:t>с 20 июля по 25 июля </a:t>
            </a:r>
            <a:r>
              <a:rPr lang="ru-RU" sz="2200" i="1" dirty="0"/>
              <a:t>– профессиональные и творческие устные собеседования 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8756"/>
            <a:ext cx="1907704" cy="5143500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0" algn="ctr">
              <a:lnSpc>
                <a:spcPct val="150000"/>
              </a:lnSpc>
              <a:buNone/>
              <a:defRPr/>
            </a:pP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060" y="1563638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Даты приемной кампании в ШГПУ</a:t>
            </a:r>
          </a:p>
        </p:txBody>
      </p:sp>
    </p:spTree>
    <p:extLst>
      <p:ext uri="{BB962C8B-B14F-4D97-AF65-F5344CB8AC3E}">
        <p14:creationId xmlns:p14="http://schemas.microsoft.com/office/powerpoint/2010/main" val="2248640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123478"/>
            <a:ext cx="6696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i="1" dirty="0"/>
              <a:t>3</a:t>
            </a:r>
            <a:r>
              <a:rPr lang="ru-RU" sz="2400" b="1" i="1" dirty="0"/>
              <a:t>. Окончание приема согласий на зачисление и оригиналов документов об образовании (очная форма)</a:t>
            </a:r>
          </a:p>
          <a:p>
            <a:pPr lvl="0"/>
            <a:r>
              <a:rPr lang="ru-RU" sz="2400" i="1" dirty="0"/>
              <a:t>-</a:t>
            </a:r>
            <a:r>
              <a:rPr lang="ru-RU" sz="2400" b="1" i="1" dirty="0"/>
              <a:t>    </a:t>
            </a:r>
            <a:r>
              <a:rPr lang="ru-RU" sz="2400" i="1" u="sng" dirty="0"/>
              <a:t>28 июля </a:t>
            </a:r>
            <a:r>
              <a:rPr lang="ru-RU" sz="2400" i="1" dirty="0"/>
              <a:t>(льготы и целевые)</a:t>
            </a:r>
          </a:p>
          <a:p>
            <a:pPr marL="285750" lvl="0" indent="-285750">
              <a:buFontTx/>
              <a:buChar char="-"/>
            </a:pPr>
            <a:r>
              <a:rPr lang="ru-RU" sz="2400" i="1" u="sng" dirty="0"/>
              <a:t>03 августа </a:t>
            </a:r>
            <a:r>
              <a:rPr lang="ru-RU" sz="2400" i="1" dirty="0"/>
              <a:t>– бюджет общий конкурс</a:t>
            </a:r>
          </a:p>
          <a:p>
            <a:pPr marL="285750" lvl="0" indent="-285750">
              <a:buFontTx/>
              <a:buChar char="-"/>
            </a:pPr>
            <a:r>
              <a:rPr lang="ru-RU" sz="2400" i="1" u="sng" dirty="0"/>
              <a:t>30 августа </a:t>
            </a:r>
            <a:r>
              <a:rPr lang="ru-RU" sz="2400" i="1" dirty="0"/>
              <a:t>– на платные места</a:t>
            </a:r>
          </a:p>
          <a:p>
            <a:pPr lvl="0"/>
            <a:r>
              <a:rPr lang="ru-RU" sz="2400" i="1" dirty="0"/>
              <a:t>4. </a:t>
            </a:r>
            <a:r>
              <a:rPr lang="ru-RU" sz="2400" b="1" i="1" dirty="0"/>
              <a:t>Окончание приема согласий на зачисление и оригиналов документов об образовании (заочная форма)</a:t>
            </a:r>
          </a:p>
          <a:p>
            <a:pPr lvl="0"/>
            <a:r>
              <a:rPr lang="ru-RU" sz="2400" i="1" dirty="0"/>
              <a:t>-</a:t>
            </a:r>
            <a:r>
              <a:rPr lang="ru-RU" sz="2400" b="1" i="1" dirty="0"/>
              <a:t>    </a:t>
            </a:r>
            <a:r>
              <a:rPr lang="ru-RU" sz="2400" i="1" u="sng" dirty="0"/>
              <a:t>10 августа </a:t>
            </a:r>
            <a:r>
              <a:rPr lang="ru-RU" sz="2400" i="1" dirty="0"/>
              <a:t>(льготы и целевые)</a:t>
            </a:r>
          </a:p>
          <a:p>
            <a:pPr marL="285750" lvl="0" indent="-285750">
              <a:buFontTx/>
              <a:buChar char="-"/>
            </a:pPr>
            <a:r>
              <a:rPr lang="ru-RU" sz="2400" i="1" u="sng" dirty="0"/>
              <a:t>10 августа</a:t>
            </a:r>
            <a:r>
              <a:rPr lang="ru-RU" sz="2400" i="1" dirty="0"/>
              <a:t>– бюджет общий конкурс</a:t>
            </a:r>
          </a:p>
          <a:p>
            <a:pPr marL="285750" lvl="0" indent="-285750">
              <a:buFontTx/>
              <a:buChar char="-"/>
            </a:pPr>
            <a:r>
              <a:rPr lang="ru-RU" sz="2400" i="1" u="sng" dirty="0"/>
              <a:t>29 сентября</a:t>
            </a:r>
            <a:r>
              <a:rPr lang="ru-RU" sz="2400" i="1" dirty="0"/>
              <a:t>– на платные места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8756"/>
            <a:ext cx="2123728" cy="5143500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0" algn="ctr">
              <a:lnSpc>
                <a:spcPct val="150000"/>
              </a:lnSpc>
              <a:buNone/>
              <a:defRPr/>
            </a:pP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776" y="1491630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Даты приемной кампании в ШГПУ</a:t>
            </a:r>
          </a:p>
        </p:txBody>
      </p:sp>
    </p:spTree>
    <p:extLst>
      <p:ext uri="{BB962C8B-B14F-4D97-AF65-F5344CB8AC3E}">
        <p14:creationId xmlns:p14="http://schemas.microsoft.com/office/powerpoint/2010/main" val="178764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379" y="1613919"/>
            <a:ext cx="2416405" cy="1652494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Среднее профессиональное образование </a:t>
            </a:r>
          </a:p>
          <a:p>
            <a:pPr algn="ctr"/>
            <a:r>
              <a:rPr lang="ru-RU" sz="2000" b="1" dirty="0"/>
              <a:t>(колледж)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01913" y="1613919"/>
            <a:ext cx="6219344" cy="6047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Высшее образование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1380" y="3872617"/>
            <a:ext cx="1208202" cy="1047770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На базе </a:t>
            </a:r>
          </a:p>
          <a:p>
            <a:pPr algn="ctr"/>
            <a:r>
              <a:rPr lang="ru-RU" sz="2000" b="1" dirty="0"/>
              <a:t>9 классов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6200000">
            <a:off x="538515" y="3381360"/>
            <a:ext cx="553931" cy="32403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382" cy="134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328" y="280044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Программы ШГПУ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01913" y="2352306"/>
            <a:ext cx="2346151" cy="9106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Бакалавриат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28549" y="2374115"/>
            <a:ext cx="1747242" cy="9106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Магистратура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29497" y="2348592"/>
            <a:ext cx="1891760" cy="91068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Аспирантура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95304" y="3879852"/>
            <a:ext cx="1208202" cy="1047770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На базе </a:t>
            </a:r>
          </a:p>
          <a:p>
            <a:pPr algn="ctr"/>
            <a:r>
              <a:rPr lang="ru-RU" sz="2000" b="1" dirty="0"/>
              <a:t>11 классов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805361" y="3875530"/>
            <a:ext cx="1208202" cy="10477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На базе </a:t>
            </a:r>
          </a:p>
          <a:p>
            <a:pPr algn="ctr"/>
            <a:r>
              <a:rPr lang="ru-RU" sz="2000" b="1" dirty="0"/>
              <a:t>11 классов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084341" y="3879852"/>
            <a:ext cx="1311707" cy="10477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На базе </a:t>
            </a:r>
          </a:p>
          <a:p>
            <a:pPr algn="ctr"/>
            <a:r>
              <a:rPr lang="ru-RU" sz="2000" b="1" dirty="0"/>
              <a:t>колледжа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486991" y="3879852"/>
            <a:ext cx="1712953" cy="10477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На базе </a:t>
            </a:r>
          </a:p>
          <a:p>
            <a:pPr algn="ctr"/>
            <a:r>
              <a:rPr lang="ru-RU" sz="2000" b="1" dirty="0"/>
              <a:t>бакалавриата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308304" y="3872617"/>
            <a:ext cx="1712953" cy="104777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 базе </a:t>
            </a:r>
          </a:p>
          <a:p>
            <a:pPr algn="ctr"/>
            <a:r>
              <a:rPr lang="ru-RU" b="1" dirty="0"/>
              <a:t>магистратуры</a:t>
            </a:r>
          </a:p>
        </p:txBody>
      </p:sp>
      <p:sp>
        <p:nvSpPr>
          <p:cNvPr id="25" name="Стрелка вправо 24"/>
          <p:cNvSpPr/>
          <p:nvPr/>
        </p:nvSpPr>
        <p:spPr>
          <a:xfrm rot="16200000">
            <a:off x="1685328" y="3381360"/>
            <a:ext cx="553931" cy="32403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6200000">
            <a:off x="3092598" y="3399749"/>
            <a:ext cx="553931" cy="32403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6200000">
            <a:off x="4429126" y="3402847"/>
            <a:ext cx="553931" cy="32403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6200000">
            <a:off x="5825205" y="3409195"/>
            <a:ext cx="553931" cy="32403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6200000">
            <a:off x="7909339" y="3377940"/>
            <a:ext cx="553931" cy="32403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40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082" y="0"/>
            <a:ext cx="697650" cy="5143500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/>
              <a:t>Инфраструктура ШГПУ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13430624"/>
              </p:ext>
            </p:extLst>
          </p:nvPr>
        </p:nvGraphicFramePr>
        <p:xfrm>
          <a:off x="755576" y="0"/>
          <a:ext cx="828092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8016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184"/>
            <a:ext cx="1944216" cy="5143500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/>
              <a:t>Культурно-творческие проекты</a:t>
            </a:r>
          </a:p>
          <a:p>
            <a:endParaRPr lang="ru-RU" sz="2000" b="1" dirty="0"/>
          </a:p>
          <a:p>
            <a:r>
              <a:rPr lang="ru-RU" sz="2000" b="1" dirty="0"/>
              <a:t>Спортивные мероприятия</a:t>
            </a:r>
          </a:p>
          <a:p>
            <a:endParaRPr lang="ru-RU" sz="2000" b="1" dirty="0"/>
          </a:p>
          <a:p>
            <a:endParaRPr lang="ru-RU" sz="2000" b="1" dirty="0"/>
          </a:p>
          <a:p>
            <a:r>
              <a:rPr lang="ru-RU" sz="2000" b="1" dirty="0"/>
              <a:t>Общественно-значимые  проекты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3808" y="4835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https://pp.userapi.com/c639227/v639227180/13ae3/IyK3JxVJ5M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67"/>
            <a:ext cx="3162300" cy="210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82" y="2266510"/>
            <a:ext cx="1979712" cy="116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https://pp.userapi.com/c837322/v837322185/55073/TpXOAmQ8D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27" y="2106930"/>
            <a:ext cx="2226985" cy="14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pp.userapi.com/c638626/v638626388/4e971/XaiMB7WNNh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83" y="2294863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971" y="12317"/>
            <a:ext cx="3142426" cy="209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03992"/>
            <a:ext cx="2608752" cy="173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24812"/>
            <a:ext cx="1893138" cy="126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667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" y="-16042"/>
            <a:ext cx="9145382" cy="8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141" y="34197"/>
            <a:ext cx="787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Шадринск – на карте России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49" y="1059582"/>
            <a:ext cx="7083720" cy="390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20" y="3354956"/>
            <a:ext cx="290139" cy="37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227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" y="-16042"/>
            <a:ext cx="9145382" cy="8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140" y="34197"/>
            <a:ext cx="8447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Шадринск – город четырех аэропортов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92696"/>
            <a:ext cx="7943291" cy="416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85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" y="-16042"/>
            <a:ext cx="9145382" cy="8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064" y="119149"/>
            <a:ext cx="89644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Шадринск – старинный купеческий город Зауралья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8" b="8027"/>
          <a:stretch/>
        </p:blipFill>
        <p:spPr bwMode="auto">
          <a:xfrm>
            <a:off x="179510" y="930052"/>
            <a:ext cx="372413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84" y="930052"/>
            <a:ext cx="3526901" cy="198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6843"/>
            <a:ext cx="3389378" cy="225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06843"/>
            <a:ext cx="3388582" cy="225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477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" y="-16042"/>
            <a:ext cx="9145382" cy="8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141" y="34197"/>
            <a:ext cx="787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Шадринск – город для молодежи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93"/>
          <a:stretch/>
        </p:blipFill>
        <p:spPr bwMode="auto">
          <a:xfrm>
            <a:off x="107504" y="987575"/>
            <a:ext cx="3672408" cy="16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467" y="3147814"/>
            <a:ext cx="3255974" cy="183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23" y="900769"/>
            <a:ext cx="3282217" cy="18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C:\Users\user\Desktop\фото-октября-на-сайт-днем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14932"/>
            <a:ext cx="3064621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www.shadr.info/news/2018/12/11/14320-img-yme0lh-680x45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412" y="2117308"/>
            <a:ext cx="3093793" cy="20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49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" y="-16042"/>
            <a:ext cx="9145382" cy="8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141" y="34197"/>
            <a:ext cx="787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ШГПУ – вуз для студентов</a:t>
            </a:r>
          </a:p>
        </p:txBody>
      </p:sp>
      <p:pic>
        <p:nvPicPr>
          <p:cNvPr id="11266" name="Picture 2" descr="https://sun9-50.userapi.com/impg/zYe_xBeUu6vXdV6NnZMZiJHUMXSxfEwUXnKwnA/OonrNacm69A.jpg?size=1440x1920&amp;quality=96&amp;sign=f4deae48c3725ceffe6c772a21435981&amp;type=album">
            <a:extLst>
              <a:ext uri="{FF2B5EF4-FFF2-40B4-BE49-F238E27FC236}">
                <a16:creationId xmlns:a16="http://schemas.microsoft.com/office/drawing/2014/main" id="{1EC44BC2-B150-4483-9FE9-81CDA44DD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7" y="868859"/>
            <a:ext cx="1861060" cy="24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shgpi.edu.ru/files/news/2021/12/14/14-12-21-image3.jpeg">
            <a:extLst>
              <a:ext uri="{FF2B5EF4-FFF2-40B4-BE49-F238E27FC236}">
                <a16:creationId xmlns:a16="http://schemas.microsoft.com/office/drawing/2014/main" id="{541688A0-A95F-40D9-AE4E-F8295A140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53" y="2735373"/>
            <a:ext cx="2333948" cy="22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24.userapi.com/impg/AtKBt8T2bFpQV_fk4ZM0N0dAVWYwqUe8btNsjQ/CbyOUPwoCos.jpg?size=1920x1440&amp;quality=96&amp;sign=01e345cc59c771637be9b80495689e6e&amp;type=album">
            <a:extLst>
              <a:ext uri="{FF2B5EF4-FFF2-40B4-BE49-F238E27FC236}">
                <a16:creationId xmlns:a16="http://schemas.microsoft.com/office/drawing/2014/main" id="{C900AE33-1620-4D41-9D4B-8DF143341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97" y="858577"/>
            <a:ext cx="2756925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un9-80.userapi.com/impg/xcJjcFTT4jksvu83ZUToQRmbLqPTRPKl8pV0tQ/7Vc7QFsJYLM.jpg?size=1280x960&amp;quality=96&amp;sign=1bd1b158b0de5d8f24daa7bdba016d28&amp;type=album">
            <a:extLst>
              <a:ext uri="{FF2B5EF4-FFF2-40B4-BE49-F238E27FC236}">
                <a16:creationId xmlns:a16="http://schemas.microsoft.com/office/drawing/2014/main" id="{9D31476E-EBA1-4ACD-AF60-A5F6818F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47" y="898842"/>
            <a:ext cx="2642482" cy="198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sun9-19.userapi.com/impg/EExeFknVNxG_RSLoehQY7J_t_2NWluj8yrGb0A/NfcO298QWnI.jpg?size=810x1080&amp;quality=96&amp;sign=4739b09ca9d1f8efaa0e79c687e782a8&amp;type=album">
            <a:extLst>
              <a:ext uri="{FF2B5EF4-FFF2-40B4-BE49-F238E27FC236}">
                <a16:creationId xmlns:a16="http://schemas.microsoft.com/office/drawing/2014/main" id="{B732FF7A-1F40-4E97-AD5B-7B957032C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753358"/>
            <a:ext cx="1557735" cy="20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sun9-76.userapi.com/impg/Sa7EhD2OI6NnITtAHo3Z2vuqS_WWSb6gycxj2g/2XJXfeT64ow.jpg?size=1080x1080&amp;quality=96&amp;sign=b6f0c25e478992146d3cbf861dd83330&amp;type=album">
            <a:extLst>
              <a:ext uri="{FF2B5EF4-FFF2-40B4-BE49-F238E27FC236}">
                <a16:creationId xmlns:a16="http://schemas.microsoft.com/office/drawing/2014/main" id="{C714B88B-BE51-45DE-A917-AD9D1C20A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902" y="2762350"/>
            <a:ext cx="2058993" cy="205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757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2" y="-16042"/>
            <a:ext cx="9145382" cy="82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141" y="34197"/>
            <a:ext cx="787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Информирование абитуриентов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574" y="4154149"/>
            <a:ext cx="491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Сайт </a:t>
            </a:r>
            <a:r>
              <a:rPr lang="ru-RU" sz="2400" b="1" dirty="0" err="1"/>
              <a:t>ШГПУ</a:t>
            </a:r>
            <a:r>
              <a:rPr lang="ru-RU" sz="2400" b="1" dirty="0"/>
              <a:t> - Раздел Абитуриенту</a:t>
            </a:r>
          </a:p>
          <a:p>
            <a:pPr algn="ctr"/>
            <a:r>
              <a:rPr lang="fr-FR" sz="2400" b="1" dirty="0"/>
              <a:t>http://shgpi.edu.ru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50241" y="1701257"/>
            <a:ext cx="3882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Личный кабинет</a:t>
            </a:r>
          </a:p>
          <a:p>
            <a:pPr algn="ctr"/>
            <a:r>
              <a:rPr lang="fr-FR" sz="2200" b="1" dirty="0"/>
              <a:t>https://welcome.shgpi.edu.ru/</a:t>
            </a:r>
            <a:endParaRPr lang="ru-RU" sz="22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6"/>
          <a:stretch/>
        </p:blipFill>
        <p:spPr bwMode="auto">
          <a:xfrm>
            <a:off x="5375984" y="3050286"/>
            <a:ext cx="3631056" cy="200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3" y="995926"/>
            <a:ext cx="4962935" cy="298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527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резентации 2022\pro_budusch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36" y="1747"/>
            <a:ext cx="9248014" cy="514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4128" y="1747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Школа абитуриента 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24967"/>
            <a:ext cx="6984204" cy="449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505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2" y="293791"/>
            <a:ext cx="9144000" cy="4600217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0" algn="ctr">
              <a:lnSpc>
                <a:spcPct val="150000"/>
              </a:lnSpc>
              <a:buNone/>
              <a:defRPr/>
            </a:pPr>
            <a:r>
              <a:rPr lang="en-US" sz="3600" b="1" dirty="0">
                <a:solidFill>
                  <a:schemeClr val="bg1"/>
                </a:solidFill>
              </a:rPr>
              <a:t>www.shgpi.edu.ru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</a:rPr>
              <a:t>https://</a:t>
            </a:r>
            <a:r>
              <a:rPr lang="fr-FR" sz="3600" b="1" dirty="0">
                <a:solidFill>
                  <a:schemeClr val="bg1"/>
                </a:solidFill>
              </a:rPr>
              <a:t>vk.com/shgpi_pk</a:t>
            </a:r>
            <a:endParaRPr lang="ru-RU" sz="3600" b="1" dirty="0">
              <a:solidFill>
                <a:schemeClr val="bg1"/>
              </a:solidFill>
            </a:endParaRPr>
          </a:p>
          <a:p>
            <a:pPr marL="82550" algn="ctr">
              <a:lnSpc>
                <a:spcPct val="150000"/>
              </a:lnSpc>
              <a:buClr>
                <a:srgbClr val="3891A7"/>
              </a:buClr>
              <a:defRPr/>
            </a:pPr>
            <a:r>
              <a:rPr lang="en-US" sz="3600" b="1" dirty="0">
                <a:solidFill>
                  <a:schemeClr val="bg1"/>
                </a:solidFill>
              </a:rPr>
              <a:t>pk@shgpi.edu.ru</a:t>
            </a:r>
            <a:endParaRPr lang="ru-RU" sz="3600" b="1" dirty="0">
              <a:solidFill>
                <a:schemeClr val="bg1"/>
              </a:solidFill>
            </a:endParaRPr>
          </a:p>
          <a:p>
            <a:pPr marL="82550" algn="ctr">
              <a:lnSpc>
                <a:spcPct val="150000"/>
              </a:lnSpc>
              <a:buClr>
                <a:srgbClr val="3891A7"/>
              </a:buClr>
              <a:defRPr/>
            </a:pPr>
            <a:r>
              <a:rPr lang="ru-RU" sz="3600" b="1" dirty="0">
                <a:solidFill>
                  <a:schemeClr val="bg1"/>
                </a:solidFill>
              </a:rPr>
              <a:t>+7 (35253) 6-45-19</a:t>
            </a:r>
          </a:p>
          <a:p>
            <a:pPr marL="82550" algn="ctr">
              <a:buClr>
                <a:srgbClr val="3891A7"/>
              </a:buClr>
              <a:defRPr/>
            </a:pPr>
            <a:r>
              <a:rPr lang="ru-RU" sz="3600" b="1" dirty="0">
                <a:solidFill>
                  <a:schemeClr val="bg1"/>
                </a:solidFill>
              </a:rPr>
              <a:t>              Курганская область г.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Шадринск, </a:t>
            </a:r>
          </a:p>
          <a:p>
            <a:pPr marL="82550" algn="ctr">
              <a:buClr>
                <a:srgbClr val="3891A7"/>
              </a:buClr>
              <a:defRPr/>
            </a:pPr>
            <a:r>
              <a:rPr lang="ru-RU" sz="3600" b="1" dirty="0">
                <a:solidFill>
                  <a:schemeClr val="bg1"/>
                </a:solidFill>
              </a:rPr>
              <a:t>ул. К.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Либкнехта 3, </a:t>
            </a:r>
            <a:r>
              <a:rPr lang="ru-RU" sz="3600" b="1" dirty="0" err="1">
                <a:solidFill>
                  <a:schemeClr val="bg1"/>
                </a:solidFill>
              </a:rPr>
              <a:t>ШГПУ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7" descr="D:\OneDrive\ДЛЯ ПЕДА\логотипы\логотип ШГПУ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78211"/>
            <a:ext cx="1440159" cy="16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7614"/>
            <a:ext cx="720080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81719"/>
            <a:ext cx="672836" cy="64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46604"/>
            <a:ext cx="738359" cy="63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8694" y1="68164" x2="18694" y2="68164"/>
                        <a14:foregroundMark x1="21167" y1="69922" x2="36301" y2="84863"/>
                        <a14:foregroundMark x1="7517" y1="27930" x2="19782" y2="16602"/>
                        <a14:foregroundMark x1="16815" y1="15820" x2="16815" y2="15820"/>
                        <a14:foregroundMark x1="20475" y1="11230" x2="20475" y2="11230"/>
                        <a14:foregroundMark x1="15035" y1="14453" x2="15035" y2="14453"/>
                        <a14:foregroundMark x1="42038" y1="1953" x2="42038" y2="1953"/>
                        <a14:foregroundMark x1="42038" y1="1270" x2="21167" y2="9082"/>
                        <a14:foregroundMark x1="10386" y1="63867" x2="44214" y2="89844"/>
                        <a14:foregroundMark x1="38477" y1="85645" x2="38477" y2="85645"/>
                        <a14:foregroundMark x1="51830" y1="88770" x2="79921" y2="85938"/>
                        <a14:foregroundMark x1="95054" y1="30859" x2="77052" y2="1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22" y="3057804"/>
            <a:ext cx="709340" cy="72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08970"/>
            <a:ext cx="824506" cy="82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76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345" y="1959682"/>
            <a:ext cx="2952328" cy="1368152"/>
          </a:xfrm>
          <a:prstGeom prst="rect">
            <a:avLst/>
          </a:prstGeom>
          <a:solidFill>
            <a:srgbClr val="7030A0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Выпускники школ (11 классов)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345" y="3618731"/>
            <a:ext cx="2952328" cy="14012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Выпускники колледжей (образование </a:t>
            </a:r>
            <a:r>
              <a:rPr lang="ru-RU" sz="2400" b="1" dirty="0" err="1"/>
              <a:t>СПО</a:t>
            </a:r>
            <a:r>
              <a:rPr lang="ru-RU" sz="2400" b="1" dirty="0"/>
              <a:t>)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3222056" y="2472031"/>
            <a:ext cx="950501" cy="324036"/>
          </a:xfrm>
          <a:prstGeom prst="rightArrow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3218118" y="4127512"/>
            <a:ext cx="1048405" cy="32403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38041" y="1959682"/>
            <a:ext cx="2062151" cy="1368152"/>
          </a:xfrm>
          <a:prstGeom prst="rect">
            <a:avLst/>
          </a:prstGeom>
          <a:solidFill>
            <a:srgbClr val="7030A0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Только 3 результата ЕГЭ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382" cy="164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2331" y="195485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Поступление: 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</a:rPr>
              <a:t>высшее образование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06883" y="1961222"/>
            <a:ext cx="2113589" cy="1368152"/>
          </a:xfrm>
          <a:prstGeom prst="rect">
            <a:avLst/>
          </a:prstGeom>
          <a:solidFill>
            <a:srgbClr val="7030A0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2 результата ЕГЭ + творческое ВИ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66523" y="3646140"/>
            <a:ext cx="2016224" cy="13681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Аналогично выпускникам 11 классов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06883" y="3651870"/>
            <a:ext cx="2016224" cy="13681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Вместо ЕГЭ сдают профильные ВИ</a:t>
            </a:r>
          </a:p>
        </p:txBody>
      </p:sp>
    </p:spTree>
    <p:extLst>
      <p:ext uri="{BB962C8B-B14F-4D97-AF65-F5344CB8AC3E}">
        <p14:creationId xmlns:p14="http://schemas.microsoft.com/office/powerpoint/2010/main" val="424858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571" y="1466432"/>
            <a:ext cx="201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Как поступить в вуз?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9752" y="867966"/>
            <a:ext cx="66038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400" u="sng" dirty="0"/>
              <a:t>Выбрать вуз </a:t>
            </a:r>
            <a:r>
              <a:rPr lang="ru-RU" sz="2400" dirty="0"/>
              <a:t>(5 вузов)</a:t>
            </a:r>
          </a:p>
          <a:p>
            <a:pPr marL="342900" indent="-342900" algn="just">
              <a:buAutoNum type="arabicPeriod"/>
            </a:pPr>
            <a:r>
              <a:rPr lang="ru-RU" sz="2400" u="sng" dirty="0"/>
              <a:t>Выбрать направления подготовки </a:t>
            </a:r>
            <a:r>
              <a:rPr lang="ru-RU" sz="2400" dirty="0"/>
              <a:t>(профили вуза) (до 10 направлений)</a:t>
            </a:r>
          </a:p>
          <a:p>
            <a:pPr marL="342900" indent="-342900" algn="just">
              <a:buAutoNum type="arabicPeriod"/>
            </a:pPr>
            <a:r>
              <a:rPr lang="ru-RU" sz="2400" u="sng" dirty="0"/>
              <a:t>Написать заявление и подать документы</a:t>
            </a:r>
            <a:r>
              <a:rPr lang="ru-RU" sz="2400" dirty="0"/>
              <a:t> (онлайн, лично)</a:t>
            </a:r>
          </a:p>
          <a:p>
            <a:pPr marL="342900" indent="-342900" algn="just">
              <a:buAutoNum type="arabicPeriod"/>
            </a:pPr>
            <a:r>
              <a:rPr lang="ru-RU" sz="2400" u="sng" dirty="0"/>
              <a:t>Сдать вступительные испытания</a:t>
            </a:r>
            <a:endParaRPr lang="ru-RU" sz="2400" dirty="0"/>
          </a:p>
          <a:p>
            <a:pPr marL="342900" indent="-342900" algn="just">
              <a:buAutoNum type="arabicPeriod"/>
            </a:pPr>
            <a:r>
              <a:rPr lang="ru-RU" sz="2400" u="sng" dirty="0"/>
              <a:t>Написать согласие на зачисление на 1 профиль и сдать оригинал диплома об образовании</a:t>
            </a:r>
          </a:p>
          <a:p>
            <a:pPr marL="342900" indent="-342900" algn="just">
              <a:buAutoNum type="arabicPeriod"/>
            </a:pPr>
            <a:r>
              <a:rPr lang="ru-RU" sz="2400" u="sng" dirty="0"/>
              <a:t>Пройти по конкурсу </a:t>
            </a:r>
            <a:r>
              <a:rPr lang="ru-RU" sz="2400" dirty="0"/>
              <a:t>(конкурсные списки) и «увидеть» себя в приказе о зачислении</a:t>
            </a:r>
          </a:p>
        </p:txBody>
      </p:sp>
      <p:pic>
        <p:nvPicPr>
          <p:cNvPr id="5" name="Picture 2" descr="C:\Users\user\Desktop\pro_budusche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42" b="14057"/>
          <a:stretch/>
        </p:blipFill>
        <p:spPr bwMode="auto">
          <a:xfrm>
            <a:off x="0" y="-6364"/>
            <a:ext cx="2123728" cy="51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98525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Как поступить в вуз? </a:t>
            </a:r>
          </a:p>
        </p:txBody>
      </p:sp>
    </p:spTree>
    <p:extLst>
      <p:ext uri="{BB962C8B-B14F-4D97-AF65-F5344CB8AC3E}">
        <p14:creationId xmlns:p14="http://schemas.microsoft.com/office/powerpoint/2010/main" val="4043466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7" y="0"/>
            <a:ext cx="9164085" cy="180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570" y="2283718"/>
            <a:ext cx="8628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Лично в приемной комиссии</a:t>
            </a:r>
          </a:p>
          <a:p>
            <a:pPr marL="342900" indent="-342900" algn="just">
              <a:buAutoNum type="arabicPeriod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Дистанционно через Личный кабинет  Абитуриента.</a:t>
            </a:r>
          </a:p>
          <a:p>
            <a:pPr algn="just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Дистанционно через портал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ГосУслуг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По почтовому адресу (бумажные копии документов)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739" y="238748"/>
            <a:ext cx="8627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Способы подачи документов 2022</a:t>
            </a:r>
          </a:p>
        </p:txBody>
      </p:sp>
    </p:spTree>
    <p:extLst>
      <p:ext uri="{BB962C8B-B14F-4D97-AF65-F5344CB8AC3E}">
        <p14:creationId xmlns:p14="http://schemas.microsoft.com/office/powerpoint/2010/main" val="1269729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83768" y="1275849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76538" indent="-2776538" algn="just">
              <a:tabLst>
                <a:tab pos="5740400" algn="l"/>
              </a:tabLst>
            </a:pPr>
            <a:r>
              <a:rPr lang="ru-RU" sz="7200" dirty="0"/>
              <a:t>375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7744" y="213313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Количество мест в ШГПУ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8011" y="3159900"/>
            <a:ext cx="2365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7200" dirty="0"/>
              <a:t>158</a:t>
            </a:r>
          </a:p>
        </p:txBody>
      </p:sp>
      <p:pic>
        <p:nvPicPr>
          <p:cNvPr id="2050" name="Picture 2" descr="https://sun9-4.userapi.com/c637118/v637118119/ded3/f5TomXSF8J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55" y="1245389"/>
            <a:ext cx="4320635" cy="139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kstpb.ru/images/novosti/2019/may/dist-obuch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356" y="2986177"/>
            <a:ext cx="4368590" cy="137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pro_budusche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42" b="14057"/>
          <a:stretch/>
        </p:blipFill>
        <p:spPr bwMode="auto">
          <a:xfrm>
            <a:off x="0" y="-6364"/>
            <a:ext cx="2123728" cy="51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345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0"/>
            <a:ext cx="6153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Количество мест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(программы </a:t>
            </a:r>
            <a:r>
              <a:rPr lang="ru-RU" sz="3200" b="1" dirty="0" err="1">
                <a:solidFill>
                  <a:srgbClr val="002060"/>
                </a:solidFill>
              </a:rPr>
              <a:t>бакалавриата</a:t>
            </a:r>
            <a:r>
              <a:rPr lang="ru-RU" sz="32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3174" y="1142990"/>
            <a:ext cx="2336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Информатика и вычислительная </a:t>
            </a:r>
          </a:p>
          <a:p>
            <a:r>
              <a:rPr lang="ru-RU" sz="2000" dirty="0"/>
              <a:t>техника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43174" y="2143122"/>
            <a:ext cx="192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Прикладная </a:t>
            </a:r>
          </a:p>
          <a:p>
            <a:r>
              <a:rPr lang="ru-RU" sz="2000" dirty="0"/>
              <a:t>Информатика в экономике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43174" y="3929072"/>
            <a:ext cx="2040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Образование и педагогические науки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8599" y="411373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332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57752" y="2143122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16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57752" y="121442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86710" y="407194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/>
              <a:t>120</a:t>
            </a:r>
            <a:endParaRPr lang="ru-RU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7715272" y="2143122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25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72396" y="128586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Не реализуется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071684"/>
            <a:ext cx="1356447" cy="95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000510"/>
            <a:ext cx="1268296" cy="89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214428"/>
            <a:ext cx="1309583" cy="9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43174" y="3214692"/>
            <a:ext cx="2336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Социальная </a:t>
            </a:r>
          </a:p>
          <a:p>
            <a:r>
              <a:rPr lang="ru-RU" sz="2000" dirty="0"/>
              <a:t>работа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3071816"/>
            <a:ext cx="1356447" cy="95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857752" y="314325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15272" y="3071816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13</a:t>
            </a:r>
          </a:p>
        </p:txBody>
      </p:sp>
      <p:pic>
        <p:nvPicPr>
          <p:cNvPr id="21" name="Picture 2" descr="C:\Users\user\Desktop\pro_budusche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42" b="14057"/>
          <a:stretch/>
        </p:blipFill>
        <p:spPr bwMode="auto">
          <a:xfrm>
            <a:off x="0" y="-6364"/>
            <a:ext cx="2123728" cy="51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941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52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Вступительные испытания для выпускников колледжа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D5C47B0-1C9A-4032-BC1D-9115587E4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427570"/>
              </p:ext>
            </p:extLst>
          </p:nvPr>
        </p:nvGraphicFramePr>
        <p:xfrm>
          <a:off x="35496" y="1407783"/>
          <a:ext cx="9001000" cy="353837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74422">
                  <a:extLst>
                    <a:ext uri="{9D8B030D-6E8A-4147-A177-3AD203B41FA5}">
                      <a16:colId xmlns:a16="http://schemas.microsoft.com/office/drawing/2014/main" val="4087023467"/>
                    </a:ext>
                  </a:extLst>
                </a:gridCol>
                <a:gridCol w="1264270">
                  <a:extLst>
                    <a:ext uri="{9D8B030D-6E8A-4147-A177-3AD203B41FA5}">
                      <a16:colId xmlns:a16="http://schemas.microsoft.com/office/drawing/2014/main" val="3555680786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5090166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183729996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55641433"/>
                    </a:ext>
                  </a:extLst>
                </a:gridCol>
                <a:gridCol w="1733716">
                  <a:extLst>
                    <a:ext uri="{9D8B030D-6E8A-4147-A177-3AD203B41FA5}">
                      <a16:colId xmlns:a16="http://schemas.microsoft.com/office/drawing/2014/main" val="44864672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9495047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52906218"/>
                    </a:ext>
                  </a:extLst>
                </a:gridCol>
              </a:tblGrid>
              <a:tr h="1390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Профильные тесты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тест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000" kern="50" dirty="0" err="1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бюдж</a:t>
                      </a: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506988290"/>
                  </a:ext>
                </a:extLst>
              </a:tr>
              <a:tr h="13900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09.03.01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Информатика и вычислительная техника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Программное обеспечение вычислительной техники и автоматизированных систем (очное)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12 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800655755"/>
                  </a:ext>
                </a:extLst>
              </a:tr>
              <a:tr h="139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39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Математика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Информационные технологии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39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278990432"/>
                  </a:ext>
                </a:extLst>
              </a:tr>
              <a:tr h="556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 /40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Физика  / Информатика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Информационные системы / программирование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36 /40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816598674"/>
                  </a:ext>
                </a:extLst>
              </a:tr>
              <a:tr h="30012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09.03.03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Прикладная информатика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Прикладная информатика в экономике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16 очное 25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670233942"/>
                  </a:ext>
                </a:extLst>
              </a:tr>
              <a:tr h="278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39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Математика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Информационные технологии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39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354857318"/>
                  </a:ext>
                </a:extLst>
              </a:tr>
              <a:tr h="417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 /40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Физика  / Информатика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Информационные системы / Основы экономической теории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 /39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704075568"/>
                  </a:ext>
                </a:extLst>
              </a:tr>
              <a:tr h="18059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39.03.02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Социальная работа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Социальная работа в различных сферах деятельности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2225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15 очное 13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173175322"/>
                  </a:ext>
                </a:extLst>
              </a:tr>
              <a:tr h="278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2225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Теория и методика социальной работы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572927265"/>
                  </a:ext>
                </a:extLst>
              </a:tr>
              <a:tr h="291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35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История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Основы педагогики и психологии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35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866843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341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35284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Вступительные испытания для выпускников колледжа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AA47E3B-CEA2-49AB-8B8F-480D95053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312328"/>
              </p:ext>
            </p:extLst>
          </p:nvPr>
        </p:nvGraphicFramePr>
        <p:xfrm>
          <a:off x="160722" y="1419622"/>
          <a:ext cx="8875774" cy="243232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02920">
                  <a:extLst>
                    <a:ext uri="{9D8B030D-6E8A-4147-A177-3AD203B41FA5}">
                      <a16:colId xmlns:a16="http://schemas.microsoft.com/office/drawing/2014/main" val="3846182036"/>
                    </a:ext>
                  </a:extLst>
                </a:gridCol>
                <a:gridCol w="1188078">
                  <a:extLst>
                    <a:ext uri="{9D8B030D-6E8A-4147-A177-3AD203B41FA5}">
                      <a16:colId xmlns:a16="http://schemas.microsoft.com/office/drawing/2014/main" val="760371396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631305294"/>
                    </a:ext>
                  </a:extLst>
                </a:gridCol>
                <a:gridCol w="1020951">
                  <a:extLst>
                    <a:ext uri="{9D8B030D-6E8A-4147-A177-3AD203B41FA5}">
                      <a16:colId xmlns:a16="http://schemas.microsoft.com/office/drawing/2014/main" val="662726987"/>
                    </a:ext>
                  </a:extLst>
                </a:gridCol>
                <a:gridCol w="1512036">
                  <a:extLst>
                    <a:ext uri="{9D8B030D-6E8A-4147-A177-3AD203B41FA5}">
                      <a16:colId xmlns:a16="http://schemas.microsoft.com/office/drawing/2014/main" val="446334858"/>
                    </a:ext>
                  </a:extLst>
                </a:gridCol>
                <a:gridCol w="1512036">
                  <a:extLst>
                    <a:ext uri="{9D8B030D-6E8A-4147-A177-3AD203B41FA5}">
                      <a16:colId xmlns:a16="http://schemas.microsoft.com/office/drawing/2014/main" val="1690197238"/>
                    </a:ext>
                  </a:extLst>
                </a:gridCol>
                <a:gridCol w="636128">
                  <a:extLst>
                    <a:ext uri="{9D8B030D-6E8A-4147-A177-3AD203B41FA5}">
                      <a16:colId xmlns:a16="http://schemas.microsoft.com/office/drawing/2014/main" val="4009376437"/>
                    </a:ext>
                  </a:extLst>
                </a:gridCol>
                <a:gridCol w="935473">
                  <a:extLst>
                    <a:ext uri="{9D8B030D-6E8A-4147-A177-3AD203B41FA5}">
                      <a16:colId xmlns:a16="http://schemas.microsoft.com/office/drawing/2014/main" val="3385675776"/>
                    </a:ext>
                  </a:extLst>
                </a:gridCol>
              </a:tblGrid>
              <a:tr h="195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шифр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профильные тесты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мин. балл тест</a:t>
                      </a: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000" kern="50" dirty="0" err="1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бюдж</a:t>
                      </a:r>
                      <a:r>
                        <a:rPr lang="ru-RU" sz="10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 мест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328234671"/>
                  </a:ext>
                </a:extLst>
              </a:tr>
              <a:tr h="19586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44.03.01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Педагогическое образование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Физическая культура (заочное)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Русский язык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10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443108689"/>
                  </a:ext>
                </a:extLst>
              </a:tr>
              <a:tr h="221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Педагогика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086501401"/>
                  </a:ext>
                </a:extLst>
              </a:tr>
              <a:tr h="216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Физическая культура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Физическая культура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4059738757"/>
                  </a:ext>
                </a:extLst>
              </a:tr>
              <a:tr h="145321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44.03.01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Педагогическое образование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Начальное образование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22 очное 10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717832010"/>
                  </a:ext>
                </a:extLst>
              </a:tr>
              <a:tr h="1532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706723264"/>
                  </a:ext>
                </a:extLst>
              </a:tr>
              <a:tr h="146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r>
                        <a:rPr lang="ru-RU" sz="1200" kern="50" dirty="0">
                          <a:effectLst/>
                        </a:rPr>
                        <a:t>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 err="1">
                          <a:effectLst/>
                        </a:rPr>
                        <a:t>Проф.испытание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60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194325687"/>
                  </a:ext>
                </a:extLst>
              </a:tr>
              <a:tr h="201659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44.03.02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Психолого-педагогическое образование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Психология развития и образования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20 очное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5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438589135"/>
                  </a:ext>
                </a:extLst>
              </a:tr>
              <a:tr h="1532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Биология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Психология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36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375267819"/>
                  </a:ext>
                </a:extLst>
              </a:tr>
              <a:tr h="278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39/ 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Математика </a:t>
                      </a:r>
                      <a:r>
                        <a:rPr lang="ru-RU" sz="1200" kern="50" baseline="30000" dirty="0">
                          <a:effectLst/>
                        </a:rPr>
                        <a:t> </a:t>
                      </a:r>
                      <a:r>
                        <a:rPr lang="ru-RU" sz="1200" kern="50" dirty="0">
                          <a:effectLst/>
                        </a:rPr>
                        <a:t>/ 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Педагогика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078101173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95AD6FB-FAC9-4845-ADE9-43AFC5884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554350"/>
              </p:ext>
            </p:extLst>
          </p:nvPr>
        </p:nvGraphicFramePr>
        <p:xfrm>
          <a:off x="160722" y="3851946"/>
          <a:ext cx="8875774" cy="74542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02920">
                  <a:extLst>
                    <a:ext uri="{9D8B030D-6E8A-4147-A177-3AD203B41FA5}">
                      <a16:colId xmlns:a16="http://schemas.microsoft.com/office/drawing/2014/main" val="2380394586"/>
                    </a:ext>
                  </a:extLst>
                </a:gridCol>
                <a:gridCol w="1188078">
                  <a:extLst>
                    <a:ext uri="{9D8B030D-6E8A-4147-A177-3AD203B41FA5}">
                      <a16:colId xmlns:a16="http://schemas.microsoft.com/office/drawing/2014/main" val="155711227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732084432"/>
                    </a:ext>
                  </a:extLst>
                </a:gridCol>
                <a:gridCol w="1020951">
                  <a:extLst>
                    <a:ext uri="{9D8B030D-6E8A-4147-A177-3AD203B41FA5}">
                      <a16:colId xmlns:a16="http://schemas.microsoft.com/office/drawing/2014/main" val="1530561482"/>
                    </a:ext>
                  </a:extLst>
                </a:gridCol>
                <a:gridCol w="1512036">
                  <a:extLst>
                    <a:ext uri="{9D8B030D-6E8A-4147-A177-3AD203B41FA5}">
                      <a16:colId xmlns:a16="http://schemas.microsoft.com/office/drawing/2014/main" val="2086387787"/>
                    </a:ext>
                  </a:extLst>
                </a:gridCol>
                <a:gridCol w="1512036">
                  <a:extLst>
                    <a:ext uri="{9D8B030D-6E8A-4147-A177-3AD203B41FA5}">
                      <a16:colId xmlns:a16="http://schemas.microsoft.com/office/drawing/2014/main" val="1228856011"/>
                    </a:ext>
                  </a:extLst>
                </a:gridCol>
                <a:gridCol w="635497">
                  <a:extLst>
                    <a:ext uri="{9D8B030D-6E8A-4147-A177-3AD203B41FA5}">
                      <a16:colId xmlns:a16="http://schemas.microsoft.com/office/drawing/2014/main" val="96916316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792339131"/>
                    </a:ext>
                  </a:extLst>
                </a:gridCol>
              </a:tblGrid>
              <a:tr h="139003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44.03.02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Психолого-педагогическое образование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Дошкольное образование (заочное)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Русский язык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40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10 заочное</a:t>
                      </a: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2242580259"/>
                  </a:ext>
                </a:extLst>
              </a:tr>
              <a:tr h="1532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Биология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Психология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36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3823382372"/>
                  </a:ext>
                </a:extLst>
              </a:tr>
              <a:tr h="3117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39/ 42</a:t>
                      </a:r>
                      <a:endParaRPr lang="ru-RU" sz="12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Математика / Обществознание 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Педагогика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42</a:t>
                      </a: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65" marR="56865" marT="0" marB="0" anchor="ctr"/>
                </a:tc>
                <a:extLst>
                  <a:ext uri="{0D108BD9-81ED-4DB2-BD59-A6C34878D82A}">
                    <a16:rowId xmlns:a16="http://schemas.microsoft.com/office/drawing/2014/main" val="1498495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5773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1769</Words>
  <Application>Microsoft Office PowerPoint</Application>
  <PresentationFormat>Экран (16:9)</PresentationFormat>
  <Paragraphs>718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Lucida Sans Unicode</vt:lpstr>
      <vt:lpstr>Times New Roman</vt:lpstr>
      <vt:lpstr>Verdana</vt:lpstr>
      <vt:lpstr>Тема Office</vt:lpstr>
      <vt:lpstr>PRO_ШГПУ PRO_поступление:  как поступить в вуз после колледжа?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</dc:creator>
  <cp:lastModifiedBy>kvantorium</cp:lastModifiedBy>
  <cp:revision>119</cp:revision>
  <dcterms:created xsi:type="dcterms:W3CDTF">2020-12-10T17:39:30Z</dcterms:created>
  <dcterms:modified xsi:type="dcterms:W3CDTF">2022-02-02T07:06:16Z</dcterms:modified>
</cp:coreProperties>
</file>