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03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ionline.com/" TargetMode="External"/><Relationship Id="rId2" Type="http://schemas.openxmlformats.org/officeDocument/2006/relationships/hyperlink" Target="https://infourok.ru/go.html?href=http://detionline.com/helpline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8572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428604"/>
            <a:ext cx="64294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600" dirty="0" smtClean="0">
                <a:latin typeface="Arial" pitchFamily="34" charset="0"/>
                <a:cs typeface="Arial" pitchFamily="34" charset="0"/>
              </a:rPr>
              <a:t>Безопасность в сети Интернет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Дистанционное 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одительское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собрание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D:\Personal Files\User\Desktop\pzM1jaaXJE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857256" cy="1218110"/>
          </a:xfrm>
          <a:prstGeom prst="rect">
            <a:avLst/>
          </a:prstGeom>
          <a:noFill/>
        </p:spPr>
      </p:pic>
      <p:pic>
        <p:nvPicPr>
          <p:cNvPr id="5" name="Picture 15" descr="D:\Personal Files\User\Desktop\kurganskaya_obla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2024050" cy="1348523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715140" y="5857892"/>
            <a:ext cx="2428860" cy="100010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Педагог-психолог </a:t>
            </a: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Золотухина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Татьяна Александровна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belynichi.cge.by/News/GetImage/6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143512"/>
            <a:ext cx="24343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Общие рекомендации по обеспечению безопасности детей и подростков в Интернете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357430"/>
            <a:ext cx="4872014" cy="4325112"/>
          </a:xfrm>
        </p:spPr>
        <p:txBody>
          <a:bodyPr/>
          <a:lstStyle/>
          <a:p>
            <a:pPr lvl="0"/>
            <a:r>
              <a:rPr lang="ru-RU" b="1" dirty="0" smtClean="0"/>
              <a:t>Расположите компьютер вашего ребенка в месте общей доступности: столовой или гостиной.</a:t>
            </a:r>
            <a:r>
              <a:rPr lang="ru-RU" dirty="0" smtClean="0"/>
              <a:t>  Так вам будет проще уследить за тем, что делают дети в Интернете.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146" name="AutoShape 2" descr="https://avatars.mds.yandex.net/get-zen_doc/1554513/pub_5db96b61a3f6e400b1cb9ae0_5dba932434808200b1b8ff71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vatars.mds.yandex.net/get-zen_doc/1554513/pub_5db96b61a3f6e400b1cb9ae0_5dba932434808200b1b8ff71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71" t="9521" r="41992" b="24274"/>
          <a:stretch>
            <a:fillRect/>
          </a:stretch>
        </p:blipFill>
        <p:spPr bwMode="auto">
          <a:xfrm>
            <a:off x="357158" y="2714620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Следите, какие сайты посещают ваши дети.</a:t>
            </a:r>
            <a:r>
              <a:rPr lang="ru-RU" dirty="0" smtClean="0"/>
              <a:t> </a:t>
            </a:r>
            <a:r>
              <a:rPr lang="ru-RU" dirty="0" smtClean="0"/>
              <a:t>Список </a:t>
            </a:r>
            <a:r>
              <a:rPr lang="ru-RU" dirty="0" smtClean="0"/>
              <a:t>сайтов, которые посещает ваш ребенок, можно найти в истории браузера. Кроме того, вы можете воспользоваться инструментами блокировки нежелательного </a:t>
            </a:r>
            <a:r>
              <a:rPr lang="ru-RU" dirty="0" err="1" smtClean="0"/>
              <a:t>контента</a:t>
            </a:r>
            <a:r>
              <a:rPr lang="ru-RU" dirty="0" smtClean="0"/>
              <a:t>, такими как, например, безопасный поиск </a:t>
            </a:r>
            <a:r>
              <a:rPr lang="ru-RU" dirty="0" err="1" smtClean="0"/>
              <a:t>Google</a:t>
            </a:r>
            <a:r>
              <a:rPr lang="ru-RU" dirty="0" smtClean="0"/>
              <a:t> или безопасный режим на </a:t>
            </a:r>
            <a:r>
              <a:rPr lang="ru-RU" dirty="0" err="1" smtClean="0"/>
              <a:t>YouTube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5122" name="AutoShape 2" descr="https://i1.wp.com/azbuka-ineta.ru/images/images/articles/2016/01/safe_search_yandex_and_google/07_goog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1.wp.com/azbuka-ineta.ru/images/images/articles/2016/01/safe_search_yandex_and_google/07_goog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 l="7031" t="31494" r="35547" b="47998"/>
          <a:stretch>
            <a:fillRect/>
          </a:stretch>
        </p:blipFill>
        <p:spPr bwMode="auto">
          <a:xfrm>
            <a:off x="1428728" y="4643446"/>
            <a:ext cx="6643734" cy="18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000108"/>
            <a:ext cx="821537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Установите защиту от вирусов.</a:t>
            </a:r>
            <a:r>
              <a:rPr lang="ru-RU" sz="2800" dirty="0" smtClean="0"/>
              <a:t> Используйте и регулярно обновляйте антивирусное ПО. Научите детей не загружать файлы с </a:t>
            </a:r>
            <a:r>
              <a:rPr lang="ru-RU" sz="2800" dirty="0" err="1" smtClean="0"/>
              <a:t>файлообменных</a:t>
            </a:r>
            <a:r>
              <a:rPr lang="ru-RU" sz="2800" dirty="0" smtClean="0"/>
              <a:t> сайтов, а также не принимать файлы и не загружать вложения, содержащиеся в электронных письмах от незнакомых людей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20" t="16465" r="31132" b="30468"/>
          <a:stretch>
            <a:fillRect/>
          </a:stretch>
        </p:blipFill>
        <p:spPr bwMode="auto">
          <a:xfrm>
            <a:off x="2857488" y="4216725"/>
            <a:ext cx="4071966" cy="26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/>
          <a:lstStyle/>
          <a:p>
            <a:pPr lvl="0"/>
            <a:r>
              <a:rPr lang="ru-RU" b="1" dirty="0" smtClean="0"/>
              <a:t>Научите ответственному поведению в Интернете. </a:t>
            </a:r>
            <a:r>
              <a:rPr lang="ru-RU" dirty="0" smtClean="0"/>
              <a:t>Помните золотое правило: то, что вы не сказали бы человеку в лицо, не стоит отправлять ему по MS, электронной почте, чате или размещать в комментариях на его странице в Сети.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76" t="30029" r="40820" b="40674"/>
          <a:stretch>
            <a:fillRect/>
          </a:stretch>
        </p:blipFill>
        <p:spPr bwMode="auto">
          <a:xfrm>
            <a:off x="2500298" y="4330194"/>
            <a:ext cx="4929222" cy="252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500726" cy="514353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/>
              <a:t>Оценивайте </a:t>
            </a:r>
            <a:r>
              <a:rPr lang="ru-RU" b="1" dirty="0" err="1" smtClean="0"/>
              <a:t>интернет-контент</a:t>
            </a:r>
            <a:r>
              <a:rPr lang="ru-RU" b="1" dirty="0" smtClean="0"/>
              <a:t> критически.</a:t>
            </a:r>
            <a:r>
              <a:rPr lang="ru-RU" dirty="0" smtClean="0"/>
              <a:t> То, что содержится в Интернете, не всегда правда. Дети должны научиться отличать надежные источники информации от ненадежных и проверять информацию, которую они находят в Интернете. Также объясните детям, что копирование и вставка содержания с чужих </a:t>
            </a:r>
            <a:r>
              <a:rPr lang="ru-RU" dirty="0" err="1" smtClean="0"/>
              <a:t>веб-сайтов</a:t>
            </a:r>
            <a:r>
              <a:rPr lang="ru-RU" dirty="0" smtClean="0"/>
              <a:t> могут быть признаны плагиатом.</a:t>
            </a:r>
          </a:p>
          <a:p>
            <a:pPr algn="just"/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8C6CF"/>
              </a:clrFrom>
              <a:clrTo>
                <a:srgbClr val="18C6CF">
                  <a:alpha val="0"/>
                </a:srgbClr>
              </a:clrTo>
            </a:clrChange>
          </a:blip>
          <a:srcRect l="10547" t="12451" r="39648" b="29688"/>
          <a:stretch>
            <a:fillRect/>
          </a:stretch>
        </p:blipFill>
        <p:spPr bwMode="auto">
          <a:xfrm>
            <a:off x="5468106" y="2000240"/>
            <a:ext cx="3675894" cy="34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432511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b="1" dirty="0" smtClean="0"/>
              <a:t>     	Если </a:t>
            </a:r>
            <a:r>
              <a:rPr lang="ru-RU" sz="2400" b="1" dirty="0" smtClean="0"/>
              <a:t>Вы нуждаетесь в консультации специалиста</a:t>
            </a:r>
            <a:r>
              <a:rPr lang="ru-RU" sz="2400" dirty="0" smtClean="0"/>
              <a:t> по вопросам безопасного использования Интернета или если Ваш ребенок уже столкнулся с рисками в </a:t>
            </a:r>
            <a:r>
              <a:rPr lang="ru-RU" sz="2400" dirty="0" smtClean="0"/>
              <a:t>Сети,</a:t>
            </a:r>
          </a:p>
          <a:p>
            <a:pPr algn="just"/>
            <a:r>
              <a:rPr lang="ru-RU" sz="2400" dirty="0" smtClean="0"/>
              <a:t>обратитесь </a:t>
            </a:r>
            <a:r>
              <a:rPr lang="ru-RU" sz="2400" dirty="0" smtClean="0"/>
              <a:t>на линию помощи “</a:t>
            </a:r>
            <a:r>
              <a:rPr lang="ru-RU" sz="2400" dirty="0" smtClean="0">
                <a:hlinkClick r:id="rId2"/>
              </a:rPr>
              <a:t>Дети </a:t>
            </a:r>
            <a:r>
              <a:rPr lang="ru-RU" sz="2400" dirty="0" err="1" smtClean="0">
                <a:hlinkClick r:id="rId2"/>
              </a:rPr>
              <a:t>Онлайн</a:t>
            </a:r>
            <a:r>
              <a:rPr lang="ru-RU" sz="2400" dirty="0" smtClean="0"/>
              <a:t>” (</a:t>
            </a:r>
            <a:r>
              <a:rPr lang="ru-RU" sz="2400" dirty="0" err="1" smtClean="0">
                <a:hlinkClick r:id="rId3"/>
              </a:rPr>
              <a:t>www.detionline.com</a:t>
            </a:r>
            <a:r>
              <a:rPr lang="ru-RU" sz="2400" dirty="0" smtClean="0"/>
              <a:t>),  </a:t>
            </a:r>
          </a:p>
          <a:p>
            <a:pPr lvl="0" algn="just"/>
            <a:r>
              <a:rPr lang="ru-RU" sz="2400" dirty="0" smtClean="0"/>
              <a:t>по телефону: 825 000 15 (звонок по России бесплатный).</a:t>
            </a:r>
          </a:p>
          <a:p>
            <a:pPr algn="just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900" t="8252" r="5516" b="44507"/>
          <a:stretch>
            <a:fillRect/>
          </a:stretch>
        </p:blipFill>
        <p:spPr bwMode="auto">
          <a:xfrm>
            <a:off x="0" y="3286124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ersonal Files\User\Desktop\razrabotka-rasshireniy.jpg"/>
          <p:cNvPicPr>
            <a:picLocks noChangeAspect="1" noChangeArrowheads="1"/>
          </p:cNvPicPr>
          <p:nvPr/>
        </p:nvPicPr>
        <p:blipFill>
          <a:blip r:embed="rId2"/>
          <a:srcRect r="12377"/>
          <a:stretch>
            <a:fillRect/>
          </a:stretch>
        </p:blipFill>
        <p:spPr bwMode="auto">
          <a:xfrm>
            <a:off x="4857752" y="2285992"/>
            <a:ext cx="4135286" cy="3829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Угрозы и опасности, с которыми дети сталкиваются в интернете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4857752" cy="43251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	Пандемия привела к тому, что подростки стали больше времени проводить в Сети, то есть вероятность того, что они столкнутся с той или иной опасностью, возросла. А таких опасностей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онлайн-пространстве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немало.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evergreens.com.ua/assets/images/new_category/develop/razrabotka-rasshireni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Излишняя открытость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043890" cy="28575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		Интернет создает иллюзию анонимности, и подростки могут не знать о возможных последствиях своих действий. Например, они могут опубликовать в социальной сети персональную информацию, позволяющую установить их личность, – то есть сведения, которые не стоит выставлять на всеобщее обозрение. Это может быть что угодно – от фотографий неловких моментов до домашнего адреса или семейных планов на каникулы. Дети также могут выложить в Сеть что-то такое, о публикации чего потом будут сожалеть.</a:t>
            </a:r>
            <a:endParaRPr lang="ru-RU" dirty="0"/>
          </a:p>
        </p:txBody>
      </p:sp>
      <p:pic>
        <p:nvPicPr>
          <p:cNvPr id="15362" name="Picture 2" descr="D:\Personal Files\User\Desktop\ba6ec01a0a294691f037478acce90b96-14918202533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6843697" cy="213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Интернет-травля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071678"/>
            <a:ext cx="4543428" cy="446572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		Интернет-травля (также известная как </a:t>
            </a:r>
            <a:r>
              <a:rPr lang="ru-RU" dirty="0" err="1" smtClean="0"/>
              <a:t>кибербуллинг</a:t>
            </a:r>
            <a:r>
              <a:rPr lang="ru-RU" dirty="0" smtClean="0"/>
              <a:t>) может принимать разные формы. Ребенку могут, например, присылать электронные письма, SMS, сообщения в социальных сетях или </a:t>
            </a:r>
            <a:r>
              <a:rPr lang="ru-RU" dirty="0" err="1" smtClean="0"/>
              <a:t>мессенджерах</a:t>
            </a:r>
            <a:r>
              <a:rPr lang="ru-RU" dirty="0" smtClean="0"/>
              <a:t> с угрозами или оскорблениями, а могут даже взломать электронную почту или украсть </a:t>
            </a:r>
            <a:r>
              <a:rPr lang="ru-RU" dirty="0" err="1" smtClean="0"/>
              <a:t>аккаунт</a:t>
            </a:r>
            <a:r>
              <a:rPr lang="ru-RU" dirty="0" smtClean="0"/>
              <a:t>, чтобы навредить или унизить.</a:t>
            </a:r>
            <a:endParaRPr lang="ru-RU" dirty="0"/>
          </a:p>
        </p:txBody>
      </p:sp>
      <p:pic>
        <p:nvPicPr>
          <p:cNvPr id="21506" name="Picture 2" descr="http://s019.radikal.ru/i621/1707/92/b3fd66fecb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350334" cy="30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Personal Files\User\Desktop\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7"/>
              </a:clrFrom>
              <a:clrTo>
                <a:srgbClr val="FFFAF7">
                  <a:alpha val="0"/>
                </a:srgbClr>
              </a:clrTo>
            </a:clrChange>
          </a:blip>
          <a:srcRect l="12177" r="7010" b="19311"/>
          <a:stretch>
            <a:fillRect/>
          </a:stretch>
        </p:blipFill>
        <p:spPr bwMode="auto">
          <a:xfrm>
            <a:off x="3286116" y="4357694"/>
            <a:ext cx="4214842" cy="2367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Груминг</a:t>
            </a:r>
            <a:r>
              <a:rPr lang="ru-RU" b="1" dirty="0" smtClean="0"/>
              <a:t> (домогательства)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307183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sz="3100" dirty="0" smtClean="0"/>
              <a:t>Подростки могут не знать, с кем на самом деле разговаривают в интернете. </a:t>
            </a:r>
            <a:r>
              <a:rPr lang="ru-RU" sz="3100" dirty="0" err="1" smtClean="0"/>
              <a:t>Интернет-домогательства</a:t>
            </a:r>
            <a:r>
              <a:rPr lang="ru-RU" sz="3100" dirty="0" smtClean="0"/>
              <a:t> могут представлять собой рассылку сообщений непристойного содержания, а иногда и материалов, призванных заманить подростка на встречу в реальном мире. Преступники могут втянуть его в непозволительные отношения или уговорить снимать себя на фото или видео и присылать им, а потом использовать эти материалы, чтобы угрожать или шантажировать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482" name="AutoShape 2" descr="https://i.ytimg.com/vi/pM8-DkStQj8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Фишинг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429124" cy="607223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		Электронные письма, с помощью которых преступники пытаются обманом заставить жертв перейти по вредоносной ссылке или открыть вредоносное вложение, называются </a:t>
            </a:r>
            <a:r>
              <a:rPr lang="ru-RU" dirty="0" err="1" smtClean="0"/>
              <a:t>фишинговыми</a:t>
            </a:r>
            <a:r>
              <a:rPr lang="ru-RU" dirty="0" smtClean="0"/>
              <a:t>. Для детей они особенно опасны, поскольку могут казаться сообщениями от знакомых людей, например друзей или родственников. Кроме того, для </a:t>
            </a:r>
            <a:r>
              <a:rPr lang="ru-RU" dirty="0" err="1" smtClean="0"/>
              <a:t>фишинга</a:t>
            </a:r>
            <a:r>
              <a:rPr lang="ru-RU" dirty="0" smtClean="0"/>
              <a:t> иногда используют </a:t>
            </a:r>
            <a:r>
              <a:rPr lang="ru-RU" dirty="0" err="1" smtClean="0"/>
              <a:t>мессенджеры</a:t>
            </a:r>
            <a:r>
              <a:rPr lang="ru-RU" dirty="0" smtClean="0"/>
              <a:t> или SMS – это называется </a:t>
            </a:r>
            <a:r>
              <a:rPr lang="ru-RU" dirty="0" err="1" smtClean="0"/>
              <a:t>SMS-фишингом</a:t>
            </a:r>
            <a:r>
              <a:rPr lang="ru-RU" dirty="0" smtClean="0"/>
              <a:t> (или «</a:t>
            </a:r>
            <a:r>
              <a:rPr lang="ru-RU" dirty="0" err="1" smtClean="0"/>
              <a:t>смишингом</a:t>
            </a:r>
            <a:r>
              <a:rPr lang="ru-RU" dirty="0" smtClean="0"/>
              <a:t>»).</a:t>
            </a:r>
            <a:endParaRPr lang="ru-RU" dirty="0"/>
          </a:p>
        </p:txBody>
      </p:sp>
      <p:sp>
        <p:nvSpPr>
          <p:cNvPr id="19458" name="AutoShape 2" descr="https://pbs.twimg.com/media/Ed7W17wXkAUSq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D:\Personal Files\User\Desktop\Ed7W17wXkAUSq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14" y="2500306"/>
            <a:ext cx="4532386" cy="291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Скрытые расходы в рекламе и встроенных покупках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5143536" cy="48577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		Дети могут не опознавать скрытые попытки игр, приложений или </a:t>
            </a:r>
            <a:r>
              <a:rPr lang="ru-RU" dirty="0" err="1" smtClean="0"/>
              <a:t>веб-сайтов</a:t>
            </a:r>
            <a:r>
              <a:rPr lang="ru-RU" dirty="0" smtClean="0"/>
              <a:t> спровоцировать пользователей на траты. Например, в играх для мобильных устройств детей могут убеждать купить виртуальные предметы с карточки родителей. В коллективных исках такие игры называются «приложения-приманки».</a:t>
            </a:r>
            <a:endParaRPr lang="ru-RU" dirty="0"/>
          </a:p>
        </p:txBody>
      </p:sp>
      <p:pic>
        <p:nvPicPr>
          <p:cNvPr id="4" name="Picture 2" descr="D:\Personal Files\User\Desktop\b6fa49efb0a2f8c210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000372"/>
            <a:ext cx="3309236" cy="271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Экстремистские материалы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71612"/>
            <a:ext cx="4972056" cy="507209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В интернете детям могут попасться материалы радикального и даже экстремистского характера – политические, религиозные, расистские, сексуально-дискриминирующие, а также собеседники с соответствующими взглядами.</a:t>
            </a:r>
            <a:endParaRPr lang="ru-RU" dirty="0"/>
          </a:p>
        </p:txBody>
      </p:sp>
      <p:pic>
        <p:nvPicPr>
          <p:cNvPr id="2050" name="Picture 2" descr="D:\Personal Files\User\Desktop\img7.jpg"/>
          <p:cNvPicPr>
            <a:picLocks noChangeAspect="1" noChangeArrowheads="1"/>
          </p:cNvPicPr>
          <p:nvPr/>
        </p:nvPicPr>
        <p:blipFill>
          <a:blip r:embed="rId2"/>
          <a:srcRect l="59375" t="22916" r="2343" b="9375"/>
          <a:stretch>
            <a:fillRect/>
          </a:stretch>
        </p:blipFill>
        <p:spPr bwMode="auto">
          <a:xfrm>
            <a:off x="428596" y="1571612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Случайная загрузка вредоносного ПО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071678"/>
            <a:ext cx="5786446" cy="50006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		Вредоносное ПО – это программы, которые устанавливаются без ведома или разрешения жертвы и могут доставить множество проблем. </a:t>
            </a:r>
            <a:r>
              <a:rPr lang="ru-RU" dirty="0" err="1" smtClean="0"/>
              <a:t>Киберпреступники</a:t>
            </a:r>
            <a:r>
              <a:rPr lang="ru-RU" dirty="0" smtClean="0"/>
              <a:t> часто обманом заставляют скачивать вредоносное ПО. Об одном способе, </a:t>
            </a:r>
            <a:r>
              <a:rPr lang="ru-RU" dirty="0" err="1" smtClean="0"/>
              <a:t>фишинге</a:t>
            </a:r>
            <a:r>
              <a:rPr lang="ru-RU" dirty="0" smtClean="0"/>
              <a:t>, мы уже говорили, но в арсенале у злоумышленников есть и другие, включая маскировку вредоносного ПО под игры, что особенно привлекательно для детей. Оградить компьютер вашего ребенка от такого вредоносного ПО поможет комплексное защитное решение на всех устройствах в доме.</a:t>
            </a:r>
            <a:endParaRPr lang="ru-RU" dirty="0"/>
          </a:p>
        </p:txBody>
      </p:sp>
      <p:pic>
        <p:nvPicPr>
          <p:cNvPr id="1027" name="Picture 3" descr="D:\Personal Files\User\Desktop\ищущ-ошибки-лупа-вируса-с-ноутбуком-компьютером-1507803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B74E"/>
              </a:clrFrom>
              <a:clrTo>
                <a:srgbClr val="E2B74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</TotalTime>
  <Words>132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Безопасность в сети Интернет</vt:lpstr>
      <vt:lpstr>Угрозы и опасности, с которыми дети сталкиваются в интернете </vt:lpstr>
      <vt:lpstr>Излишняя открытость </vt:lpstr>
      <vt:lpstr>Интернет-травля </vt:lpstr>
      <vt:lpstr>Груминг (домогательства) </vt:lpstr>
      <vt:lpstr>Фишинг </vt:lpstr>
      <vt:lpstr>Скрытые расходы в рекламе и встроенных покупках </vt:lpstr>
      <vt:lpstr>Экстремистские материалы </vt:lpstr>
      <vt:lpstr>Случайная загрузка вредоносного ПО </vt:lpstr>
      <vt:lpstr>Общие рекомендации по обеспечению безопасности детей и подростков в Интернете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сети Интернет</dc:title>
  <cp:lastModifiedBy>User</cp:lastModifiedBy>
  <cp:revision>22</cp:revision>
  <dcterms:modified xsi:type="dcterms:W3CDTF">2021-03-15T10:21:19Z</dcterms:modified>
</cp:coreProperties>
</file>