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61" r:id="rId2"/>
    <p:sldId id="285" r:id="rId3"/>
    <p:sldId id="328" r:id="rId4"/>
    <p:sldId id="352" r:id="rId5"/>
    <p:sldId id="353" r:id="rId6"/>
    <p:sldId id="330" r:id="rId7"/>
    <p:sldId id="331" r:id="rId8"/>
    <p:sldId id="329" r:id="rId9"/>
    <p:sldId id="332" r:id="rId10"/>
    <p:sldId id="334" r:id="rId11"/>
    <p:sldId id="335" r:id="rId12"/>
    <p:sldId id="336" r:id="rId13"/>
    <p:sldId id="359" r:id="rId14"/>
    <p:sldId id="338" r:id="rId15"/>
    <p:sldId id="339" r:id="rId16"/>
    <p:sldId id="341" r:id="rId17"/>
    <p:sldId id="363" r:id="rId18"/>
    <p:sldId id="340" r:id="rId19"/>
    <p:sldId id="342" r:id="rId20"/>
    <p:sldId id="344" r:id="rId21"/>
    <p:sldId id="364" r:id="rId22"/>
    <p:sldId id="349" r:id="rId23"/>
    <p:sldId id="362" r:id="rId24"/>
    <p:sldId id="366" r:id="rId25"/>
    <p:sldId id="367" r:id="rId26"/>
    <p:sldId id="350" r:id="rId27"/>
    <p:sldId id="351" r:id="rId28"/>
    <p:sldId id="36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113A"/>
    <a:srgbClr val="CC00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5/5/2009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4;&#1091;&#1079;&#1099;&#1082;&#1072;%20&#1082;%20&#1072;&#1079;&#1073;&#1091;&#1082;&#1077;\alesha.mp3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52;&#1072;&#1084;&#1072;%20&#1058;&#1072;&#1085;&#1103;\&#1056;&#1072;&#1073;&#1086;&#1095;&#1080;&#1081;%20&#1089;&#1090;&#1086;&#1083;\&#1040;&#1079;&#1073;&#1091;&#1082;&#1072;%20&#1074;&#1086;&#1081;&#1085;&#1099;\&#1084;&#1091;&#1079;&#1099;&#1082;&#1072;%20&#1082;%20&#1072;&#1079;&#1073;&#1091;&#1082;&#1077;\&#1091;%20&#1076;&#1077;&#1088;&#1077;&#1074;&#1085;&#1080;%20&#1082;&#1088;&#1102;&#1082;&#1086;&#1074;&#1086;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tsnow.ru/prt/news:63699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84;&#1091;&#1079;&#1099;&#1082;&#1072;%20&#1082;%20&#1072;&#1079;&#1073;&#1091;&#1082;&#1077;\30-Zhuravli-M._Bernes.mp3" TargetMode="Externa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1524000"/>
            <a:ext cx="70705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 Б У К А   В О Й Н Ы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ама Таня\Рабочий стол\Азбука войны\2 мая фото для азбуки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4352925"/>
            <a:ext cx="3333750" cy="25050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t="21875" r="8594" b="60417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   </a:t>
            </a:r>
            <a:r>
              <a:rPr lang="ru-RU" sz="3000" b="1" dirty="0" smtClean="0"/>
              <a:t>Памятник советскому солдату – </a:t>
            </a:r>
            <a:r>
              <a:rPr lang="ru-RU" sz="3000" dirty="0" smtClean="0"/>
              <a:t>освободителю в г. Пловдиве </a:t>
            </a:r>
            <a:r>
              <a:rPr lang="ru-RU" sz="3000" b="1" dirty="0" smtClean="0"/>
              <a:t>болгары </a:t>
            </a:r>
            <a:r>
              <a:rPr lang="ru-RU" sz="3000" dirty="0" smtClean="0"/>
              <a:t>любовно называют русским именем. Каким? 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 Ваня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Алеша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Сережа</a:t>
            </a:r>
          </a:p>
          <a:p>
            <a:endParaRPr lang="ru-RU" dirty="0"/>
          </a:p>
        </p:txBody>
      </p:sp>
      <p:pic>
        <p:nvPicPr>
          <p:cNvPr id="7" name="Содержимое 6" descr="x_d11140d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966" r="5983"/>
          <a:stretch>
            <a:fillRect/>
          </a:stretch>
        </p:blipFill>
        <p:spPr>
          <a:xfrm>
            <a:off x="4953000" y="457200"/>
            <a:ext cx="3657600" cy="5943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3600" y="457200"/>
            <a:ext cx="2178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Алеша</a:t>
            </a:r>
          </a:p>
        </p:txBody>
      </p:sp>
      <p:pic>
        <p:nvPicPr>
          <p:cNvPr id="1026" name="Picture 2" descr="C:\Documents and Settings\Мама Таня\Рабочий стол\Азбука войны\2 мая фото для азбуки\AlyoshaPlovdiv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756"/>
          <a:stretch>
            <a:fillRect/>
          </a:stretch>
        </p:blipFill>
        <p:spPr bwMode="auto">
          <a:xfrm>
            <a:off x="381000" y="304800"/>
            <a:ext cx="4267200" cy="63046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29200" y="1524000"/>
            <a:ext cx="396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Белеет ли в поле пороша,</a:t>
            </a:r>
            <a:br>
              <a:rPr lang="ru-RU" sz="2400" dirty="0" smtClean="0"/>
            </a:br>
            <a:r>
              <a:rPr lang="ru-RU" sz="2400" dirty="0" smtClean="0"/>
              <a:t>Пороша, пороша,</a:t>
            </a:r>
            <a:br>
              <a:rPr lang="ru-RU" sz="2400" dirty="0" smtClean="0"/>
            </a:br>
            <a:r>
              <a:rPr lang="ru-RU" sz="2400" dirty="0" smtClean="0"/>
              <a:t>Белеет ли в поле пороша</a:t>
            </a:r>
            <a:br>
              <a:rPr lang="ru-RU" sz="2400" dirty="0" smtClean="0"/>
            </a:br>
            <a:r>
              <a:rPr lang="ru-RU" sz="2400" dirty="0" smtClean="0"/>
              <a:t>Иль гулкие ливни шумят,</a:t>
            </a:r>
            <a:br>
              <a:rPr lang="ru-RU" sz="2400" dirty="0" smtClean="0"/>
            </a:br>
            <a:r>
              <a:rPr lang="ru-RU" sz="2400" dirty="0" smtClean="0"/>
              <a:t>Стоит над горою </a:t>
            </a:r>
            <a:r>
              <a:rPr lang="ru-RU" sz="2400" b="1" dirty="0" smtClean="0"/>
              <a:t>Алёша,</a:t>
            </a:r>
            <a:br>
              <a:rPr lang="ru-RU" sz="2400" b="1" dirty="0" smtClean="0"/>
            </a:br>
            <a:r>
              <a:rPr lang="ru-RU" sz="2400" b="1" dirty="0" smtClean="0"/>
              <a:t>Алёша, Алёша,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Стоит над горою </a:t>
            </a:r>
            <a:r>
              <a:rPr lang="ru-RU" sz="2400" b="1" dirty="0" smtClean="0"/>
              <a:t>Алёша</a:t>
            </a:r>
            <a:r>
              <a:rPr lang="ru-RU" sz="2400" dirty="0" smtClean="0"/>
              <a:t> -</a:t>
            </a:r>
            <a:br>
              <a:rPr lang="ru-RU" sz="2400" dirty="0" smtClean="0"/>
            </a:br>
            <a:r>
              <a:rPr lang="ru-RU" sz="2400" dirty="0" smtClean="0"/>
              <a:t>Болгарии русский солдат.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ale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267200" cy="6324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800" dirty="0" smtClean="0"/>
              <a:t>     Эта </a:t>
            </a:r>
            <a:r>
              <a:rPr lang="ru-RU" sz="4800" b="1" dirty="0" smtClean="0"/>
              <a:t>союзная республика </a:t>
            </a:r>
            <a:r>
              <a:rPr lang="ru-RU" sz="4800" dirty="0" smtClean="0"/>
              <a:t>первой вступила в бой с фашистами на своей территории. 618 ее сел и деревень были уничтожены врагом вместе с жителями. В </a:t>
            </a:r>
            <a:r>
              <a:rPr lang="ru-RU" sz="4800" b="1" dirty="0" smtClean="0"/>
              <a:t>Хатыни</a:t>
            </a:r>
            <a:r>
              <a:rPr lang="ru-RU" sz="4800" dirty="0" smtClean="0"/>
              <a:t>, одной погибших деревень,  создан мемориал в память о них. На какой земле звучит «Хатынский набат»?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300" b="1" dirty="0" smtClean="0">
                <a:solidFill>
                  <a:srgbClr val="BF113A"/>
                </a:solidFill>
              </a:rPr>
              <a:t>1. Украина</a:t>
            </a:r>
          </a:p>
          <a:p>
            <a:pPr>
              <a:buNone/>
            </a:pPr>
            <a:r>
              <a:rPr lang="ru-RU" sz="7300" b="1" dirty="0" smtClean="0">
                <a:solidFill>
                  <a:srgbClr val="BF113A"/>
                </a:solidFill>
              </a:rPr>
              <a:t>2. Латвия</a:t>
            </a:r>
          </a:p>
          <a:p>
            <a:pPr>
              <a:buNone/>
            </a:pPr>
            <a:r>
              <a:rPr lang="ru-RU" sz="7300" b="1" dirty="0" smtClean="0">
                <a:solidFill>
                  <a:srgbClr val="BF113A"/>
                </a:solidFill>
              </a:rPr>
              <a:t>3. Беларусь</a:t>
            </a:r>
            <a:endParaRPr lang="ru-RU" sz="7300" b="1" dirty="0">
              <a:solidFill>
                <a:srgbClr val="BF113A"/>
              </a:solidFill>
            </a:endParaRPr>
          </a:p>
        </p:txBody>
      </p:sp>
      <p:pic>
        <p:nvPicPr>
          <p:cNvPr id="5" name="Содержимое 4" descr="5955a96579a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685800"/>
            <a:ext cx="4229100" cy="5638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emorial9_e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3000" y="1219200"/>
            <a:ext cx="7086600" cy="5322554"/>
          </a:xfrm>
        </p:spPr>
      </p:pic>
      <p:sp>
        <p:nvSpPr>
          <p:cNvPr id="4" name="Прямоугольник 3"/>
          <p:cNvSpPr/>
          <p:nvPr/>
        </p:nvSpPr>
        <p:spPr>
          <a:xfrm>
            <a:off x="3505200" y="228600"/>
            <a:ext cx="27326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Беларусь</a:t>
            </a:r>
            <a:endParaRPr lang="ru-RU" sz="4000" b="1" dirty="0">
              <a:solidFill>
                <a:srgbClr val="BF113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018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600" y="2330116"/>
            <a:ext cx="2819400" cy="415490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172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000" dirty="0" smtClean="0"/>
              <a:t>В ходе Берлинской операции наши войска штурмом овладели </a:t>
            </a:r>
            <a:r>
              <a:rPr lang="ru-RU" sz="3000" b="1" dirty="0" smtClean="0"/>
              <a:t>главным зданием столицы </a:t>
            </a:r>
            <a:r>
              <a:rPr lang="ru-RU" sz="3000" dirty="0" smtClean="0"/>
              <a:t>Германии. На его стенах от пола и почти до потолка советские воины оставили свои </a:t>
            </a:r>
            <a:r>
              <a:rPr lang="ru-RU" sz="3000" b="1" dirty="0" smtClean="0"/>
              <a:t>надписи</a:t>
            </a:r>
            <a:r>
              <a:rPr lang="ru-RU" sz="3000" dirty="0" smtClean="0"/>
              <a:t> и различные изречения. </a:t>
            </a:r>
            <a:br>
              <a:rPr lang="ru-RU" sz="3000" dirty="0" smtClean="0"/>
            </a:br>
            <a:r>
              <a:rPr lang="ru-RU" sz="3000" dirty="0" smtClean="0"/>
              <a:t>О каком здании Берлина идет речь?</a:t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     </a:t>
            </a:r>
            <a:r>
              <a:rPr lang="ru-RU" b="1" dirty="0" smtClean="0">
                <a:solidFill>
                  <a:srgbClr val="BF113A"/>
                </a:solidFill>
              </a:rPr>
              <a:t> 1. Рейхстаг</a:t>
            </a:r>
            <a:br>
              <a:rPr lang="ru-RU" b="1" dirty="0" smtClean="0">
                <a:solidFill>
                  <a:srgbClr val="BF113A"/>
                </a:solidFill>
              </a:rPr>
            </a:br>
            <a:r>
              <a:rPr lang="ru-RU" b="1" dirty="0" smtClean="0">
                <a:solidFill>
                  <a:srgbClr val="BF113A"/>
                </a:solidFill>
              </a:rPr>
              <a:t>    2. Старый музей</a:t>
            </a:r>
            <a:br>
              <a:rPr lang="ru-RU" b="1" dirty="0" smtClean="0">
                <a:solidFill>
                  <a:srgbClr val="BF113A"/>
                </a:solidFill>
              </a:rPr>
            </a:br>
            <a:r>
              <a:rPr lang="ru-RU" b="1" dirty="0" smtClean="0">
                <a:solidFill>
                  <a:srgbClr val="BF113A"/>
                </a:solidFill>
              </a:rPr>
              <a:t>    3. Ратуша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ichstag-0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3124200"/>
            <a:ext cx="3924300" cy="2616200"/>
          </a:xfrm>
        </p:spPr>
      </p:pic>
      <p:pic>
        <p:nvPicPr>
          <p:cNvPr id="8" name="Содержимое 5" descr="personage_photo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3429000" cy="5010150"/>
          </a:xfrm>
        </p:spPr>
      </p:pic>
      <p:sp>
        <p:nvSpPr>
          <p:cNvPr id="7" name="Прямоугольник 6"/>
          <p:cNvSpPr/>
          <p:nvPr/>
        </p:nvSpPr>
        <p:spPr>
          <a:xfrm>
            <a:off x="3733800" y="7620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BF113A"/>
                </a:solidFill>
              </a:rPr>
              <a:t>1</a:t>
            </a:r>
            <a:r>
              <a:rPr lang="ru-RU" b="1" dirty="0" smtClean="0">
                <a:solidFill>
                  <a:srgbClr val="BF113A"/>
                </a:solidFill>
              </a:rPr>
              <a:t>. </a:t>
            </a:r>
            <a:r>
              <a:rPr lang="ru-RU" sz="4000" b="1" dirty="0" smtClean="0">
                <a:solidFill>
                  <a:srgbClr val="BF113A"/>
                </a:solidFill>
              </a:rPr>
              <a:t>Рейхстаг</a:t>
            </a:r>
            <a:endParaRPr lang="ru-RU" sz="4000" dirty="0"/>
          </a:p>
        </p:txBody>
      </p:sp>
      <p:pic>
        <p:nvPicPr>
          <p:cNvPr id="3074" name="Picture 2" descr="E:\ВСЕ МАМИНО\Рисунок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04800"/>
            <a:ext cx="2078037" cy="27388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" y="57150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«Развалинами </a:t>
            </a:r>
            <a:r>
              <a:rPr lang="ru-RU" sz="2800" b="1" dirty="0" smtClean="0"/>
              <a:t>Рейхстага </a:t>
            </a:r>
            <a:r>
              <a:rPr lang="ru-RU" sz="2800" dirty="0" smtClean="0"/>
              <a:t>удовлетворен!» </a:t>
            </a:r>
          </a:p>
          <a:p>
            <a:r>
              <a:rPr lang="ru-RU" sz="2800" dirty="0" smtClean="0"/>
              <a:t> ( из к/ф «В бой идут одни старики»)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1f88f_ad206d13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86400" y="2438400"/>
            <a:ext cx="3019376" cy="3992563"/>
          </a:xfrm>
        </p:spPr>
      </p:pic>
      <p:sp>
        <p:nvSpPr>
          <p:cNvPr id="6" name="Прямоугольник 5"/>
          <p:cNvSpPr/>
          <p:nvPr/>
        </p:nvSpPr>
        <p:spPr>
          <a:xfrm>
            <a:off x="609600" y="0"/>
            <a:ext cx="807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Arial" pitchFamily="34" charset="0"/>
                <a:ea typeface="Times New Roman" pitchFamily="18" charset="0"/>
              </a:rPr>
              <a:t>В каком городе Европы стоит памятник   советскому солдату, в одной руке которого — меч, разрубающий фашистскую свастику, на другой — спасенная девочка?</a:t>
            </a:r>
            <a:endParaRPr lang="ru-RU" sz="30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828836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4000" b="1" dirty="0" smtClean="0">
                <a:solidFill>
                  <a:srgbClr val="BF11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Варшава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4000" b="1" dirty="0" smtClean="0">
                <a:solidFill>
                  <a:srgbClr val="BF11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Берлин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4000" b="1" dirty="0" smtClean="0">
                <a:solidFill>
                  <a:srgbClr val="BF11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Париж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4800600" cy="1905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ходе боев за Берлин </a:t>
            </a:r>
            <a:br>
              <a:rPr lang="ru-RU" sz="2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30 апреля 1945 года возле моста, рискуя жизнью, он спас из огня оказавшегося между двумя фронтами ребенка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".</a:t>
            </a:r>
            <a:b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4098" name="Picture 2" descr="C:\Documents and Settings\Мама Таня\Рабочий стол\Азбука войны\Азбука войны\азбука войны в картинках\059276_5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5069658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81000" y="2743200"/>
            <a:ext cx="518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Всемирно известный мемориальный комплекс в Трептов-парке. Здесь похоронены  7,2 тысячи советских воинов, известны имена лишь 2,77 тысяч человек.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228600"/>
            <a:ext cx="2802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BF113A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Берлин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153400" cy="58975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    8 мая 1967 года открыт мемориальный архитектурный ансамбль «</a:t>
            </a:r>
            <a:r>
              <a:rPr lang="ru-RU" b="1" dirty="0" smtClean="0"/>
              <a:t>Могила</a:t>
            </a:r>
            <a:r>
              <a:rPr lang="ru-RU" dirty="0" smtClean="0"/>
              <a:t> </a:t>
            </a:r>
            <a:r>
              <a:rPr lang="ru-RU" b="1" dirty="0" smtClean="0"/>
              <a:t>Неизвестного</a:t>
            </a:r>
            <a:r>
              <a:rPr lang="ru-RU" dirty="0" smtClean="0"/>
              <a:t> </a:t>
            </a:r>
            <a:r>
              <a:rPr lang="ru-RU" b="1" dirty="0" smtClean="0"/>
              <a:t>солдата</a:t>
            </a:r>
            <a:r>
              <a:rPr lang="ru-RU" dirty="0" smtClean="0"/>
              <a:t>». Вечный огонь славы, вырывающийся из середины бронзовой воинской звезды, зажжён от пламени, пылающего на Марсовом поле в Петербурге. </a:t>
            </a:r>
          </a:p>
          <a:p>
            <a:pPr lvl="0">
              <a:buNone/>
            </a:pPr>
            <a:r>
              <a:rPr lang="ru-RU" dirty="0" smtClean="0"/>
              <a:t>           Какие </a:t>
            </a:r>
            <a:r>
              <a:rPr lang="ru-RU" b="1" dirty="0" smtClean="0"/>
              <a:t>слова</a:t>
            </a:r>
            <a:r>
              <a:rPr lang="ru-RU" dirty="0" smtClean="0"/>
              <a:t> написаны на плите?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 Вечная слава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 Никто не забыт, ничто не забыто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 Имя твое неизвестно,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                 подвиг твой бессмертен</a:t>
            </a:r>
          </a:p>
          <a:p>
            <a:pPr lvl="0"/>
            <a:endParaRPr lang="ru-RU" sz="4000" b="1" dirty="0" smtClean="0">
              <a:solidFill>
                <a:srgbClr val="BF113A"/>
              </a:solidFill>
            </a:endParaRPr>
          </a:p>
          <a:p>
            <a:pPr lvl="0"/>
            <a:endParaRPr lang="ru-RU" sz="4000" b="1" dirty="0" smtClean="0">
              <a:solidFill>
                <a:srgbClr val="BF113A"/>
              </a:solidFill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F113A"/>
                </a:solidFill>
              </a:rPr>
              <a:t>3. Имя твое неизвестно, </a:t>
            </a:r>
            <a:br>
              <a:rPr lang="ru-RU" b="1" dirty="0" smtClean="0">
                <a:solidFill>
                  <a:srgbClr val="BF113A"/>
                </a:solidFill>
              </a:rPr>
            </a:br>
            <a:r>
              <a:rPr lang="ru-RU" b="1" dirty="0" smtClean="0">
                <a:solidFill>
                  <a:srgbClr val="BF113A"/>
                </a:solidFill>
              </a:rPr>
              <a:t>                 подвиг твой бессмертен</a:t>
            </a:r>
          </a:p>
        </p:txBody>
      </p:sp>
      <p:pic>
        <p:nvPicPr>
          <p:cNvPr id="5" name="Содержимое 4" descr="b_194_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52600"/>
            <a:ext cx="7696200" cy="4639235"/>
          </a:xfrm>
        </p:spPr>
      </p:pic>
      <p:pic>
        <p:nvPicPr>
          <p:cNvPr id="4" name="у деревни крюк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304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0282753_9m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799"/>
            <a:ext cx="6477000" cy="618913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304799"/>
            <a:ext cx="3429000" cy="623454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457200"/>
            <a:ext cx="441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Чем известен этот памятник советскому солдату в Эстонии?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4000" dirty="0" smtClean="0"/>
              <a:t>1. Свято охраняется</a:t>
            </a:r>
          </a:p>
          <a:p>
            <a:pPr>
              <a:buNone/>
            </a:pPr>
            <a:r>
              <a:rPr lang="ru-RU" sz="4000" dirty="0" smtClean="0"/>
              <a:t>2. Перенесен на другое место</a:t>
            </a:r>
          </a:p>
          <a:p>
            <a:pPr>
              <a:buNone/>
            </a:pPr>
            <a:r>
              <a:rPr lang="ru-RU" sz="4000" dirty="0" smtClean="0"/>
              <a:t>3. Снесен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 Эстонии требуют снести памятник советскому Солдату-освободителю [10.05.2006 19:18]">
            <a:hlinkClick r:id="rId2" tgtFrame="_blank" tooltip="&quot;В Эстонии требуют снести памятник советскому Солдату-освободителю [10.05.2006 19:18]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3400" y="32004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начале 90-х годов под предлогом экономии газа был погашен Вечный огонь возле этого </a:t>
            </a:r>
            <a:r>
              <a:rPr lang="ru-RU" b="1" dirty="0" smtClean="0"/>
              <a:t>памятника</a:t>
            </a:r>
            <a:r>
              <a:rPr lang="ru-RU" dirty="0" smtClean="0"/>
              <a:t> воинам-освободителям. Затем власти Таллина затеяли перезахоронение останков погибших солдат из братской могилы. На месте могилы теперь находится троллейбусная остановка. Бронзовые плиты с именами погибших были похищены группой неизвестных, недовольных медлительностью городских властей при сносе </a:t>
            </a:r>
            <a:r>
              <a:rPr lang="ru-RU" b="1" dirty="0" smtClean="0"/>
              <a:t>памятников</a:t>
            </a:r>
            <a:r>
              <a:rPr lang="ru-RU" dirty="0" smtClean="0"/>
              <a:t> советского периода</a:t>
            </a:r>
          </a:p>
          <a:p>
            <a:r>
              <a:rPr lang="ru-RU" dirty="0" smtClean="0"/>
              <a:t>В  ночь на 9 мая неизвестные вандалы облили фигуру солдата краской. </a:t>
            </a:r>
            <a:br>
              <a:rPr lang="ru-RU" dirty="0" smtClean="0"/>
            </a:br>
            <a:r>
              <a:rPr lang="ru-RU" dirty="0" smtClean="0"/>
              <a:t>	Согласно эстонской официальной трактовке событий Второй мировой войны, воинами-освободителями здесь называют солдат, воевавших на стороне гитлеровской Германии.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19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6667" r="17777"/>
          <a:stretch>
            <a:fillRect/>
          </a:stretch>
        </p:blipFill>
        <p:spPr>
          <a:xfrm>
            <a:off x="4876800" y="2057400"/>
            <a:ext cx="3663244" cy="4191000"/>
          </a:xfrm>
        </p:spPr>
      </p:pic>
      <p:sp>
        <p:nvSpPr>
          <p:cNvPr id="4" name="Прямоугольник 3"/>
          <p:cNvSpPr/>
          <p:nvPr/>
        </p:nvSpPr>
        <p:spPr>
          <a:xfrm>
            <a:off x="304800" y="28194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000" b="1" dirty="0" smtClean="0">
                <a:solidFill>
                  <a:srgbClr val="BF113A"/>
                </a:solidFill>
              </a:rPr>
              <a:t>1. Европы</a:t>
            </a:r>
          </a:p>
          <a:p>
            <a:pPr marL="342900" indent="-342900"/>
            <a:r>
              <a:rPr lang="ru-RU" sz="4000" b="1" dirty="0" smtClean="0">
                <a:solidFill>
                  <a:srgbClr val="BF113A"/>
                </a:solidFill>
              </a:rPr>
              <a:t>2. СССР</a:t>
            </a:r>
          </a:p>
          <a:p>
            <a:pPr marL="342900" indent="-342900"/>
            <a:r>
              <a:rPr lang="ru-RU" sz="4000" b="1" dirty="0" smtClean="0">
                <a:solidFill>
                  <a:srgbClr val="BF113A"/>
                </a:solidFill>
              </a:rPr>
              <a:t>3. Всего мира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33400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sz="3200" dirty="0" smtClean="0"/>
              <a:t>БАРБАРОССА» (Barbarossa) -  кодовое наименование </a:t>
            </a:r>
            <a:r>
              <a:rPr lang="ru-RU" sz="3200" b="1" dirty="0" smtClean="0"/>
              <a:t>плана</a:t>
            </a:r>
            <a:r>
              <a:rPr lang="ru-RU" sz="3200" dirty="0" smtClean="0"/>
              <a:t> агрессивной войны фашистской Германии </a:t>
            </a:r>
          </a:p>
          <a:p>
            <a:r>
              <a:rPr lang="ru-RU" sz="3200" dirty="0" smtClean="0"/>
              <a:t>против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BF113A"/>
                </a:solidFill>
              </a:rPr>
              <a:t>2. План молниеносной войны гитлеровской Германии против СССР, утверждённый в 1940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133600"/>
            <a:ext cx="3657600" cy="4433011"/>
          </a:xfrm>
        </p:spPr>
      </p:pic>
      <p:sp>
        <p:nvSpPr>
          <p:cNvPr id="4" name="Прямоугольник 3"/>
          <p:cNvSpPr/>
          <p:nvPr/>
        </p:nvSpPr>
        <p:spPr>
          <a:xfrm>
            <a:off x="4724400" y="2057400"/>
            <a:ext cx="42672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Войну предполагалось выиграть в течение 2-3 месяцев. Осуществление плана «Барбаросса» было сорвано героической борьбой народов СССР.</a:t>
            </a:r>
          </a:p>
          <a:p>
            <a:r>
              <a:rPr lang="ru-RU" sz="3200" dirty="0" smtClean="0"/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248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Бухенвальд, Заксенхаузен, Освенцим, Майданек, </a:t>
            </a:r>
            <a:r>
              <a:rPr lang="ru-RU" dirty="0" err="1" smtClean="0"/>
              <a:t>Треблинк</a:t>
            </a:r>
            <a:r>
              <a:rPr lang="ru-RU" dirty="0" smtClean="0"/>
              <a:t>  - это названия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1.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Концентрационных лагерей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2. Сожженных вместе с жителями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                                      деревень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3. Стертых с лица земли городов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Концентрационных лагерей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8868" t="15540" r="18868" b="21567"/>
          <a:stretch>
            <a:fillRect/>
          </a:stretch>
        </p:blipFill>
        <p:spPr bwMode="auto">
          <a:xfrm>
            <a:off x="5486400" y="3962400"/>
            <a:ext cx="3459480" cy="262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Мама Таня\Рабочий стол\Азбука войны\2 мая фото для азбуки\_41007147_1wireap2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385388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381000"/>
            <a:ext cx="7467600" cy="281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Когда гремит над городом салют,</a:t>
            </a:r>
            <a:br>
              <a:rPr lang="ru-RU" dirty="0" smtClean="0"/>
            </a:br>
            <a:r>
              <a:rPr lang="ru-RU" dirty="0" smtClean="0"/>
              <a:t>Погибшие за Родину встают.</a:t>
            </a:r>
            <a:br>
              <a:rPr lang="ru-RU" dirty="0" smtClean="0"/>
            </a:br>
            <a:r>
              <a:rPr lang="ru-RU" dirty="0" smtClean="0"/>
              <a:t>Мы их не видим, мы не слышим их,</a:t>
            </a:r>
            <a:br>
              <a:rPr lang="ru-RU" dirty="0" smtClean="0"/>
            </a:br>
            <a:r>
              <a:rPr lang="ru-RU" dirty="0" smtClean="0"/>
              <a:t>Но павшие всегда среди живых.</a:t>
            </a:r>
            <a:br>
              <a:rPr lang="ru-RU" dirty="0" smtClean="0"/>
            </a:br>
            <a:r>
              <a:rPr lang="ru-RU" dirty="0" smtClean="0"/>
              <a:t>Молчат и смотрят, будто ищут ответ:</a:t>
            </a:r>
            <a:br>
              <a:rPr lang="ru-RU" dirty="0" smtClean="0"/>
            </a:br>
            <a:r>
              <a:rPr lang="ru-RU" sz="4000" b="1" dirty="0" smtClean="0">
                <a:solidFill>
                  <a:srgbClr val="BF113A"/>
                </a:solidFill>
              </a:rPr>
              <a:t>Мы этой жизни стоим или нет?</a:t>
            </a:r>
          </a:p>
          <a:p>
            <a:pPr>
              <a:buNone/>
            </a:pPr>
            <a:endParaRPr lang="ru-RU" dirty="0">
              <a:solidFill>
                <a:srgbClr val="BF113A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9369" t="19426" r="23667" b="9952"/>
          <a:stretch>
            <a:fillRect/>
          </a:stretch>
        </p:blipFill>
        <p:spPr bwMode="auto">
          <a:xfrm>
            <a:off x="2590800" y="2971800"/>
            <a:ext cx="335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збука войны\2 мая фото для азбуки\1419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6366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8305800" cy="647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Пусть каждый из нас почувствует на себе</a:t>
            </a:r>
          </a:p>
          <a:p>
            <a:pPr algn="ctr">
              <a:buNone/>
            </a:pPr>
            <a:r>
              <a:rPr lang="ru-RU" dirty="0" smtClean="0"/>
              <a:t> строгие глаза павших, чистоту их сердец,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ощутит ответственность перед памятью этих людей.</a:t>
            </a:r>
          </a:p>
          <a:p>
            <a:pPr algn="ctr">
              <a:buNone/>
            </a:pPr>
            <a:r>
              <a:rPr lang="ru-RU" dirty="0" smtClean="0"/>
              <a:t>     И пусть этот вопрос всегда будет волновать нас: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300" b="1" dirty="0" smtClean="0">
                <a:solidFill>
                  <a:srgbClr val="BF113A"/>
                </a:solidFill>
              </a:rPr>
              <a:t>достойны ли мы </a:t>
            </a:r>
          </a:p>
          <a:p>
            <a:pPr algn="ctr">
              <a:buNone/>
            </a:pPr>
            <a:r>
              <a:rPr lang="ru-RU" sz="4300" b="1" dirty="0" smtClean="0">
                <a:solidFill>
                  <a:srgbClr val="BF113A"/>
                </a:solidFill>
              </a:rPr>
              <a:t>   памяти павших?</a:t>
            </a:r>
          </a:p>
          <a:p>
            <a:endParaRPr lang="ru-RU" dirty="0"/>
          </a:p>
        </p:txBody>
      </p:sp>
      <p:pic>
        <p:nvPicPr>
          <p:cNvPr id="5" name="30-Zhuravli-M._Bern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Мама Таня\Рабочий стол\Азбука войны\Азбука войны\азбука войны в картинках\pis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629400" cy="4876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7400" y="381000"/>
            <a:ext cx="5273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Днем Победы!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1" y="914400"/>
            <a:ext cx="7772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памяти храним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Мама Таня\Рабочий стол\Азбука войны\Азбука войны\азбука войны в картинках\fb5a875c7e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5190" r="3798" b="18987"/>
          <a:stretch>
            <a:fillRect/>
          </a:stretch>
        </p:blipFill>
        <p:spPr bwMode="auto">
          <a:xfrm>
            <a:off x="1143000" y="2438400"/>
            <a:ext cx="7162800" cy="36756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8305800" cy="6248399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 smtClean="0"/>
              <a:t>Город-герой</a:t>
            </a:r>
            <a:r>
              <a:rPr lang="ru-RU" sz="3000" dirty="0" smtClean="0"/>
              <a:t> – это высшая степень отличия, которую присваивают за массовый героизм и мужество защитников города. Города герои: Ленинград, Москва, Севастополь, Одесса, Киев, Волгоград, Керчь, Новороссийск, Минск, Тула, Мурманск, Смоленск.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4000" dirty="0" smtClean="0"/>
              <a:t>Лишь одной </a:t>
            </a:r>
          </a:p>
          <a:p>
            <a:pPr>
              <a:buNone/>
            </a:pPr>
            <a:r>
              <a:rPr lang="ru-RU" sz="4000" dirty="0" smtClean="0"/>
              <a:t>крепости присвоено </a:t>
            </a:r>
          </a:p>
          <a:p>
            <a:pPr>
              <a:buNone/>
            </a:pPr>
            <a:r>
              <a:rPr lang="ru-RU" sz="4000" dirty="0" smtClean="0"/>
              <a:t>         звание </a:t>
            </a:r>
          </a:p>
          <a:p>
            <a:pPr>
              <a:buNone/>
            </a:pPr>
            <a:r>
              <a:rPr lang="ru-RU" sz="4000" dirty="0" smtClean="0">
                <a:solidFill>
                  <a:srgbClr val="BF113A"/>
                </a:solidFill>
              </a:rPr>
              <a:t>«</a:t>
            </a:r>
            <a:r>
              <a:rPr lang="ru-RU" sz="4000" b="1" dirty="0" smtClean="0">
                <a:solidFill>
                  <a:srgbClr val="BF113A"/>
                </a:solidFill>
              </a:rPr>
              <a:t>Крепость-герой</a:t>
            </a:r>
            <a:r>
              <a:rPr lang="ru-RU" sz="4000" dirty="0" smtClean="0">
                <a:solidFill>
                  <a:srgbClr val="BF113A"/>
                </a:solidFill>
              </a:rPr>
              <a:t>». </a:t>
            </a:r>
          </a:p>
          <a:p>
            <a:pPr>
              <a:buNone/>
            </a:pPr>
            <a:r>
              <a:rPr lang="ru-RU" sz="4000" dirty="0" smtClean="0"/>
              <a:t>         Какой?    </a:t>
            </a:r>
          </a:p>
          <a:p>
            <a:pPr>
              <a:buNone/>
            </a:pPr>
            <a:r>
              <a:rPr lang="ru-RU" sz="4000" dirty="0" smtClean="0"/>
              <a:t>    (</a:t>
            </a:r>
            <a:r>
              <a:rPr lang="ru-RU" sz="3200" dirty="0" smtClean="0"/>
              <a:t>Вариантов нет)</a:t>
            </a:r>
          </a:p>
          <a:p>
            <a:endParaRPr lang="ru-RU" dirty="0"/>
          </a:p>
        </p:txBody>
      </p:sp>
      <p:pic>
        <p:nvPicPr>
          <p:cNvPr id="1027" name="Picture 3" descr="C:\Documents and Settings\Мама Таня\Рабочий стол\Азбука войны\2 мая фото для азбуки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146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0" y="838200"/>
            <a:ext cx="3733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BF113A"/>
                </a:solidFill>
              </a:rPr>
              <a:t>Брестская крепость</a:t>
            </a:r>
            <a:endParaRPr lang="ru-RU" dirty="0" smtClean="0">
              <a:solidFill>
                <a:srgbClr val="BF113A"/>
              </a:solidFill>
            </a:endParaRPr>
          </a:p>
        </p:txBody>
      </p:sp>
      <p:pic>
        <p:nvPicPr>
          <p:cNvPr id="5" name="Содержимое 4" descr="castle_holmskie_z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04799"/>
            <a:ext cx="4495800" cy="626592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229600" cy="6095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В ходе какой битвы произошло крупнейшее </a:t>
            </a:r>
            <a:r>
              <a:rPr lang="ru-RU" b="1" dirty="0" smtClean="0"/>
              <a:t>танковое сражение </a:t>
            </a:r>
            <a:r>
              <a:rPr lang="ru-RU" dirty="0" smtClean="0"/>
              <a:t>второй мировой войны?</a:t>
            </a:r>
          </a:p>
          <a:p>
            <a:pPr>
              <a:buNone/>
            </a:pPr>
            <a:r>
              <a:rPr lang="ru-RU" dirty="0" smtClean="0"/>
              <a:t>     На поле под деревней </a:t>
            </a:r>
            <a:r>
              <a:rPr lang="ru-RU" b="1" dirty="0" smtClean="0"/>
              <a:t>Прохоровкой</a:t>
            </a:r>
            <a:r>
              <a:rPr lang="ru-RU" dirty="0" smtClean="0"/>
              <a:t> сошлись с обеих сторон </a:t>
            </a:r>
            <a:r>
              <a:rPr lang="ru-RU" b="1" dirty="0" smtClean="0"/>
              <a:t>1200 станков</a:t>
            </a:r>
            <a:r>
              <a:rPr lang="ru-RU" dirty="0" smtClean="0"/>
              <a:t>!  Фашисты бросили в бой отборный танковые дивизии «Мертвая голова», «Рейх», «Адольф Гитлер». Гитлеровский план потерпел полное крушение.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1.Битва под Москвой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2.Курская битва</a:t>
            </a:r>
          </a:p>
          <a:p>
            <a:pPr lvl="0">
              <a:buNone/>
            </a:pPr>
            <a:r>
              <a:rPr lang="ru-RU" sz="4000" b="1" dirty="0" smtClean="0">
                <a:solidFill>
                  <a:srgbClr val="BF113A"/>
                </a:solidFill>
              </a:rPr>
              <a:t>3.Сталинградская битва</a:t>
            </a:r>
          </a:p>
          <a:p>
            <a:endParaRPr lang="ru-RU" dirty="0"/>
          </a:p>
        </p:txBody>
      </p:sp>
      <p:pic>
        <p:nvPicPr>
          <p:cNvPr id="1026" name="Picture 2" descr="C:\Documents and Settings\Мама Таня\Рабочий стол\Азбука войны\Азбука войны\азбука войны в картинках\1215719390_kurskay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505200"/>
            <a:ext cx="3144308" cy="23582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BF113A"/>
                </a:solidFill>
              </a:rPr>
              <a:t>2. Курская битва</a:t>
            </a:r>
            <a:br>
              <a:rPr lang="ru-RU" b="1" dirty="0" smtClean="0">
                <a:solidFill>
                  <a:srgbClr val="BF113A"/>
                </a:solidFill>
              </a:rPr>
            </a:br>
            <a:endParaRPr lang="ru-RU" b="1" dirty="0">
              <a:solidFill>
                <a:srgbClr val="BF113A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44196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066800"/>
            <a:ext cx="3438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8600"/>
            <a:ext cx="8458200" cy="61722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В центре Волгограда на Мамаевом кургане создан памятник – ансамбль «Героям Сталинградской битвы». Здесь захоронены многие защитники города-героя.</a:t>
            </a:r>
          </a:p>
          <a:p>
            <a:pPr>
              <a:buNone/>
            </a:pPr>
            <a:r>
              <a:rPr lang="ru-RU" sz="3200" dirty="0" smtClean="0"/>
              <a:t> В центре ансамбля </a:t>
            </a:r>
          </a:p>
          <a:p>
            <a:pPr>
              <a:buNone/>
            </a:pPr>
            <a:r>
              <a:rPr lang="ru-RU" sz="3200" dirty="0" smtClean="0"/>
              <a:t>находится монумент  </a:t>
            </a:r>
          </a:p>
          <a:p>
            <a:pPr>
              <a:buNone/>
            </a:pPr>
            <a:r>
              <a:rPr lang="ru-RU" sz="3200" dirty="0" smtClean="0"/>
              <a:t>(женщина с мечом)</a:t>
            </a:r>
          </a:p>
          <a:p>
            <a:pPr>
              <a:buNone/>
            </a:pPr>
            <a:r>
              <a:rPr lang="ru-RU" sz="3200" dirty="0" smtClean="0"/>
              <a:t>высотой 52 м. </a:t>
            </a:r>
          </a:p>
          <a:p>
            <a:pPr>
              <a:buNone/>
            </a:pPr>
            <a:r>
              <a:rPr lang="ru-RU" sz="3200" dirty="0" smtClean="0"/>
              <a:t>Как он называется?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(вариантов нет)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2350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2362200"/>
            <a:ext cx="4274039" cy="381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533400"/>
            <a:ext cx="48768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BF113A"/>
                </a:solidFill>
              </a:rPr>
              <a:t>РОДИНА - МАТЬ</a:t>
            </a:r>
            <a:endParaRPr lang="ru-RU" b="1" dirty="0">
              <a:solidFill>
                <a:srgbClr val="BF113A"/>
              </a:solidFill>
            </a:endParaRPr>
          </a:p>
        </p:txBody>
      </p:sp>
      <p:pic>
        <p:nvPicPr>
          <p:cNvPr id="5" name="Содержимое 4" descr="Rodina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457199"/>
            <a:ext cx="3276600" cy="6143625"/>
          </a:xfrm>
        </p:spPr>
      </p:pic>
      <p:pic>
        <p:nvPicPr>
          <p:cNvPr id="7" name="Содержимое 6" descr="vlg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14800" y="3048000"/>
            <a:ext cx="4813300" cy="346557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621</Words>
  <PresentationFormat>Экран (4:3)</PresentationFormat>
  <Paragraphs>96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Брестская крепость</vt:lpstr>
      <vt:lpstr>Слайд 6</vt:lpstr>
      <vt:lpstr>2. Курская битва </vt:lpstr>
      <vt:lpstr>Слайд 8</vt:lpstr>
      <vt:lpstr>РОДИНА - МАТЬ</vt:lpstr>
      <vt:lpstr>Слайд 10</vt:lpstr>
      <vt:lpstr>Слайд 11</vt:lpstr>
      <vt:lpstr>Слайд 12</vt:lpstr>
      <vt:lpstr>Слайд 13</vt:lpstr>
      <vt:lpstr>В ходе Берлинской операции наши войска штурмом овладели главным зданием столицы Германии. На его стенах от пола и почти до потолка советские воины оставили свои надписи и различные изречения.  О каком здании Берлина идет речь?        1. Рейхстаг     2. Старый музей     3. Ратуша  </vt:lpstr>
      <vt:lpstr>Слайд 15</vt:lpstr>
      <vt:lpstr>Слайд 16</vt:lpstr>
      <vt:lpstr>"В ходе боев за Берлин  30 апреля 1945 года возле моста, рискуя жизнью, он спас из огня оказавшегося между двумя фронтами ребенка". </vt:lpstr>
      <vt:lpstr>Слайд 18</vt:lpstr>
      <vt:lpstr>3. Имя твое неизвестно,                   подвиг твой бессмертен</vt:lpstr>
      <vt:lpstr>Слайд 20</vt:lpstr>
      <vt:lpstr>Слайд 21</vt:lpstr>
      <vt:lpstr>Слайд 22</vt:lpstr>
      <vt:lpstr>2. План молниеносной войны гитлеровской Германии против СССР, утверждённый в 1940 году </vt:lpstr>
      <vt:lpstr>  Бухенвальд, Заксенхаузен, Освенцим, Майданек, Треблинк  - это названия  1. Концентрационных лагерей  2. Сожженных вместе с жителями                                        деревень 3. Стертых с лица земли городов</vt:lpstr>
      <vt:lpstr>1. Концентрационных лагерей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 </dc:title>
  <cp:lastModifiedBy>Библиотека</cp:lastModifiedBy>
  <cp:revision>95</cp:revision>
  <dcterms:modified xsi:type="dcterms:W3CDTF">2009-05-05T04:41:23Z</dcterms:modified>
</cp:coreProperties>
</file>